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52"/>
    <p:restoredTop sz="94674"/>
  </p:normalViewPr>
  <p:slideViewPr>
    <p:cSldViewPr snapToGrid="0" snapToObjects="1">
      <p:cViewPr varScale="1">
        <p:scale>
          <a:sx n="75" d="100"/>
          <a:sy n="75" d="100"/>
        </p:scale>
        <p:origin x="13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0DF75-E80A-7B49-97BF-65EF2701C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C6FE84-A8AE-9843-B77B-6E44F3848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FA0093-61FC-D34A-A5FB-B9359B171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AB9951-B713-6D45-AF13-8AC8741F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AD131E-658B-8A44-9483-590BC03E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06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C0737-0119-C647-8D27-3898679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6F6B42-F767-5B47-8A8D-3BF6D310F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B45BD0-48BB-1444-86F5-7FAC97F6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DCABA2-7C3D-0641-957C-CB1D29EF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59D517-4177-454B-9712-4357C4D7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68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EB477B-5E1B-374F-BB60-D490C56BB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EDA769-B32F-4F41-8E16-6DD4F71AE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62DD86-B90E-3448-A7F7-9E3056AD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20A457-A18D-9143-A7B0-B48D2292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2289B-4E10-C747-B738-1AB47905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30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2113D-8F81-E64A-BB53-5C323718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4E865-4E34-0444-AE78-B7F2E50E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32F1FC-38A7-D545-8165-2E128ED3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E7301C-10F4-4442-8404-886A134E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9ED106-274E-0F4D-9324-375B971F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50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C85A84-DBE2-0946-8D2C-B76CFAD91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7DFB6A-ED85-6343-B647-DD035E13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B901CB-555F-834F-B173-2F2D5E9E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ACEF64-C7D6-2941-8DCD-8A533516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B98C7D-266E-DD4E-8ECC-26E34949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9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E1516-CE3F-0B4B-B921-2B9F0A26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A9C655-F3CE-1545-B75D-6D04CB287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CB7C62-0A8A-7F4D-8B35-AEE71DEBD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0B6769-AAB3-994D-B657-4C1952F0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DC1382-B848-E04D-8D4A-05E69B71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04D25A-79FC-304A-8855-404F875A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17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D0649-BAFD-834B-A89A-09DBD3B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AC93E9-DDE2-B64E-9624-C835EA2E9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1F1D6A-79D8-3648-B17F-F6A93D3A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D48138-A818-F447-BC34-0B46AA379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DC4220-8F53-994C-9656-37A547909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64BF227-AA33-574D-A008-D4255E86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088212-7D43-9849-B8B2-FF200D31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30B770-FDA6-3545-8237-AB91A0F3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2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92286-3E7F-544C-8844-033B7BD1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B506DD-DA05-BC4B-9C76-52149786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6552C9-A706-9D4B-918F-E9051E5B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08F0CF-FD3E-6143-8459-9E55515B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8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F538F3-7651-3845-87EE-86F83B7E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AD640-314C-F241-82C7-59579C0C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028E28-9FB7-DE43-B195-6A73F343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13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0026E-294A-9D49-BF4E-4CAB4E77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2231AA-9F20-9248-B2BA-3A844B983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F2D0B6-7763-FB42-8475-03F3DEA77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042453-25C4-114F-95CB-CC338FE5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F76EC0-8AF4-8248-9B47-CAB58290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419B40-56DB-6E42-929C-8FDD2279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96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CDEF2D-3C6B-5B4B-96A4-C2ACDC6E8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320B99-8094-FE41-AEFE-062446C16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EB9FC3-6781-2446-82B8-E4EA5A07A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17F227-CF90-3642-9318-046DC6DC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5DEC41-5768-924E-A210-206D8CBA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C5C2DC-308F-284F-A378-45D7CED2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70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F9BAC86-DBC6-6E4E-9BB4-79D8C4AB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19F3A1-B3B5-A34A-B080-D70C05C71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C6A549-B31C-4B45-8CB6-9F25242DB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F8A3-171E-7D42-A302-461FF7B4A09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3A4313-101F-7C4C-B531-81797A480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147D56-C14F-C74C-B458-126ACE9A5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F8B0-1432-EE48-9EB7-D3B343234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1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pecialite-maths.fr/epreuves-finales/" TargetMode="External"/><Relationship Id="rId2" Type="http://schemas.openxmlformats.org/officeDocument/2006/relationships/hyperlink" Target="http://specialite-maths.fr/specialite-maths-en-terminal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pecialite-maths.fr/les-coefficient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48AA74E-41FE-8D40-AF47-70A4C79B2336}"/>
              </a:ext>
            </a:extLst>
          </p:cNvPr>
          <p:cNvSpPr txBox="1"/>
          <p:nvPr/>
        </p:nvSpPr>
        <p:spPr>
          <a:xfrm>
            <a:off x="2794715" y="351967"/>
            <a:ext cx="717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Présentation des Mathématiques en classe de première à la rentrée 2024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4185F02-79E8-AD49-8079-B7616865721D}"/>
              </a:ext>
            </a:extLst>
          </p:cNvPr>
          <p:cNvSpPr txBox="1"/>
          <p:nvPr/>
        </p:nvSpPr>
        <p:spPr>
          <a:xfrm>
            <a:off x="280434" y="4723910"/>
            <a:ext cx="729238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Avenir Next" panose="020B0503020202020204" pitchFamily="34" charset="0"/>
                <a:cs typeface="Apple Chancery" panose="03020702040506060504" pitchFamily="66" charset="-79"/>
              </a:rPr>
              <a:t>Enseignement Scientifique et Mathématiques 1,5h par semaine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AC30F3F-23E0-DE41-BC59-4084BB03065A}"/>
              </a:ext>
            </a:extLst>
          </p:cNvPr>
          <p:cNvSpPr txBox="1"/>
          <p:nvPr/>
        </p:nvSpPr>
        <p:spPr>
          <a:xfrm>
            <a:off x="280434" y="6037920"/>
            <a:ext cx="1152918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Cet enseignement permettra aux non-spécialistes de consolider l’apprentissage et la maîtrise des notions fondamentales </a:t>
            </a:r>
          </a:p>
          <a:p>
            <a:r>
              <a:rPr lang="fr-FR" dirty="0"/>
              <a:t>et de poursuivre le cas échéant avec l’option mathématiques complémentaires en terminale. 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7523AF2-6062-5B44-ACDD-EF9F79BD1A78}"/>
              </a:ext>
            </a:extLst>
          </p:cNvPr>
          <p:cNvSpPr txBox="1"/>
          <p:nvPr/>
        </p:nvSpPr>
        <p:spPr>
          <a:xfrm>
            <a:off x="280434" y="5268663"/>
            <a:ext cx="1148558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Il sera évalué dans le cadre du contrôle continu, sans modification du coefficient actuellement attribué à l’enseignement </a:t>
            </a:r>
          </a:p>
          <a:p>
            <a:r>
              <a:rPr lang="fr-FR" dirty="0"/>
              <a:t>scientifique (coefficient 3 pour l’année de 1ère).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63E2A5-94E2-6D4D-BB9C-C23107B4560F}"/>
              </a:ext>
            </a:extLst>
          </p:cNvPr>
          <p:cNvSpPr/>
          <p:nvPr/>
        </p:nvSpPr>
        <p:spPr>
          <a:xfrm>
            <a:off x="6627381" y="1309012"/>
            <a:ext cx="513863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Avenir Next" panose="020B0503020202020204" pitchFamily="34" charset="0"/>
                <a:cs typeface="Apple Chancery" panose="03020702040506060504" pitchFamily="66" charset="-79"/>
              </a:rPr>
              <a:t>Enseignement de spécialité: Mathématiques                  	4h par semaine en première</a:t>
            </a:r>
          </a:p>
          <a:p>
            <a:r>
              <a:rPr lang="fr-FR" b="1" dirty="0">
                <a:solidFill>
                  <a:srgbClr val="FF0000"/>
                </a:solidFill>
                <a:latin typeface="Avenir Next" panose="020B0503020202020204" pitchFamily="34" charset="0"/>
                <a:cs typeface="Apple Chancery" panose="03020702040506060504" pitchFamily="66" charset="-79"/>
              </a:rPr>
              <a:t>	6h par semaine en terminale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3D76E52-74BA-8E46-8997-7DCAFF022355}"/>
              </a:ext>
            </a:extLst>
          </p:cNvPr>
          <p:cNvSpPr txBox="1"/>
          <p:nvPr/>
        </p:nvSpPr>
        <p:spPr>
          <a:xfrm>
            <a:off x="4597400" y="2523491"/>
            <a:ext cx="721221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Les élèves qui poursuivront la spécialité maths en </a:t>
            </a:r>
            <a:r>
              <a:rPr lang="fr-FR" dirty="0">
                <a:hlinkClick r:id="rId2"/>
              </a:rPr>
              <a:t>terminale</a:t>
            </a:r>
            <a:r>
              <a:rPr lang="fr-FR" dirty="0"/>
              <a:t> passeront, en juin , une </a:t>
            </a:r>
            <a:r>
              <a:rPr lang="fr-FR" dirty="0">
                <a:hlinkClick r:id="rId3"/>
              </a:rPr>
              <a:t>épreuve finale</a:t>
            </a:r>
            <a:r>
              <a:rPr lang="fr-FR" dirty="0"/>
              <a:t> (</a:t>
            </a:r>
            <a:r>
              <a:rPr lang="fr-FR" dirty="0">
                <a:hlinkClick r:id="rId4"/>
              </a:rPr>
              <a:t>coefficient</a:t>
            </a:r>
            <a:r>
              <a:rPr lang="fr-FR" dirty="0"/>
              <a:t> 16) afin d’évaluer leurs connaissances. </a:t>
            </a:r>
          </a:p>
          <a:p>
            <a:r>
              <a:rPr lang="fr-FR" dirty="0"/>
              <a:t>Cette évaluation certificative portera sur les programmes des deux années. </a:t>
            </a:r>
          </a:p>
          <a:p>
            <a:r>
              <a:rPr lang="fr-FR" dirty="0"/>
              <a:t>En revanche, </a:t>
            </a:r>
            <a:r>
              <a:rPr lang="fr-FR" b="1" dirty="0"/>
              <a:t>les élèves qui abandonneront la spécialité maths en fin de première</a:t>
            </a:r>
            <a:r>
              <a:rPr lang="fr-FR" dirty="0"/>
              <a:t> seront évalués via le contrôle continu (coefficient 8)</a:t>
            </a:r>
          </a:p>
        </p:txBody>
      </p:sp>
      <p:sp>
        <p:nvSpPr>
          <p:cNvPr id="26" name="Parchemin vertical 25">
            <a:extLst>
              <a:ext uri="{FF2B5EF4-FFF2-40B4-BE49-F238E27FC236}">
                <a16:creationId xmlns:a16="http://schemas.microsoft.com/office/drawing/2014/main" id="{34583F94-2B0E-E542-9D88-0A55D4EB1D87}"/>
              </a:ext>
            </a:extLst>
          </p:cNvPr>
          <p:cNvSpPr/>
          <p:nvPr/>
        </p:nvSpPr>
        <p:spPr>
          <a:xfrm>
            <a:off x="405801" y="934035"/>
            <a:ext cx="3863428" cy="184382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Doter tous les élèves de compétences solides et permettre à ceux qui le souhaitent de développer un niveau d’expertise élevé </a:t>
            </a:r>
          </a:p>
        </p:txBody>
      </p:sp>
      <p:sp>
        <p:nvSpPr>
          <p:cNvPr id="29" name="Flèche vers le bas 28">
            <a:extLst>
              <a:ext uri="{FF2B5EF4-FFF2-40B4-BE49-F238E27FC236}">
                <a16:creationId xmlns:a16="http://schemas.microsoft.com/office/drawing/2014/main" id="{134389C6-F50D-F645-998E-D811E31F3A5B}"/>
              </a:ext>
            </a:extLst>
          </p:cNvPr>
          <p:cNvSpPr/>
          <p:nvPr/>
        </p:nvSpPr>
        <p:spPr>
          <a:xfrm>
            <a:off x="1638300" y="3060700"/>
            <a:ext cx="484632" cy="1484872"/>
          </a:xfrm>
          <a:prstGeom prst="downArrow">
            <a:avLst>
              <a:gd name="adj1" fmla="val 55241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vers la droite 29">
            <a:extLst>
              <a:ext uri="{FF2B5EF4-FFF2-40B4-BE49-F238E27FC236}">
                <a16:creationId xmlns:a16="http://schemas.microsoft.com/office/drawing/2014/main" id="{E6F67BA4-D0CA-634C-BE77-09D4C8C8E358}"/>
              </a:ext>
            </a:extLst>
          </p:cNvPr>
          <p:cNvSpPr/>
          <p:nvPr/>
        </p:nvSpPr>
        <p:spPr>
          <a:xfrm>
            <a:off x="4269228" y="1739900"/>
            <a:ext cx="2017271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68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9" grpId="0" animBg="1"/>
      <p:bldP spid="22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36302" t="25004" r="19096" b="29039"/>
          <a:stretch/>
        </p:blipFill>
        <p:spPr>
          <a:xfrm>
            <a:off x="923109" y="362103"/>
            <a:ext cx="10432868" cy="604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2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BD502C4-F69B-2C4A-BEDF-735FBEA4BCCE}"/>
              </a:ext>
            </a:extLst>
          </p:cNvPr>
          <p:cNvSpPr txBox="1"/>
          <p:nvPr/>
        </p:nvSpPr>
        <p:spPr>
          <a:xfrm>
            <a:off x="783654" y="459356"/>
            <a:ext cx="463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Pourquoi choisir la spécialité mathématiques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A72224B-9E05-C645-BE80-B2A033516156}"/>
              </a:ext>
            </a:extLst>
          </p:cNvPr>
          <p:cNvSpPr txBox="1"/>
          <p:nvPr/>
        </p:nvSpPr>
        <p:spPr>
          <a:xfrm>
            <a:off x="4296293" y="3229798"/>
            <a:ext cx="8111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Cet enseignement permet aux élèves d’avoir les bases mathématiques </a:t>
            </a:r>
          </a:p>
          <a:p>
            <a:r>
              <a:rPr lang="fr-FR" dirty="0"/>
              <a:t>nécessaires à certaines matières au lycée.</a:t>
            </a:r>
          </a:p>
          <a:p>
            <a:r>
              <a:rPr lang="fr-FR" dirty="0"/>
              <a:t>Elles sont indispensables lors de la poursuite de certaines études dans le supérieur.</a:t>
            </a:r>
          </a:p>
        </p:txBody>
      </p:sp>
      <p:sp>
        <p:nvSpPr>
          <p:cNvPr id="9" name="Explosion 1 8">
            <a:extLst>
              <a:ext uri="{FF2B5EF4-FFF2-40B4-BE49-F238E27FC236}">
                <a16:creationId xmlns:a16="http://schemas.microsoft.com/office/drawing/2014/main" id="{DFE0BFB3-887D-DC40-A6C7-3D45C094DDD5}"/>
              </a:ext>
            </a:extLst>
          </p:cNvPr>
          <p:cNvSpPr/>
          <p:nvPr/>
        </p:nvSpPr>
        <p:spPr>
          <a:xfrm>
            <a:off x="529654" y="1039021"/>
            <a:ext cx="2959100" cy="20279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aime les mathématiques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0FE081D-31BA-9F4F-9B82-DDAD872B1D5A}"/>
              </a:ext>
            </a:extLst>
          </p:cNvPr>
          <p:cNvSpPr txBox="1"/>
          <p:nvPr/>
        </p:nvSpPr>
        <p:spPr>
          <a:xfrm>
            <a:off x="3848657" y="1067227"/>
            <a:ext cx="77279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aime chercher, raisonner…</a:t>
            </a:r>
          </a:p>
          <a:p>
            <a:r>
              <a:rPr lang="fr-FR" dirty="0"/>
              <a:t>On est à l’aise avec le calcul algébrique.</a:t>
            </a:r>
          </a:p>
          <a:p>
            <a:r>
              <a:rPr lang="fr-FR" dirty="0"/>
              <a:t>Les mathématiques développent les capacités de réflexion et d'argumentation.</a:t>
            </a:r>
          </a:p>
          <a:p>
            <a:r>
              <a:rPr lang="fr-FR" dirty="0"/>
              <a:t>Elle nous aide à comprendre le monde qui nous entoure.</a:t>
            </a:r>
          </a:p>
          <a:p>
            <a:endParaRPr lang="fr-FR" dirty="0"/>
          </a:p>
        </p:txBody>
      </p:sp>
      <p:sp>
        <p:nvSpPr>
          <p:cNvPr id="11" name="Explosion 2 10">
            <a:extLst>
              <a:ext uri="{FF2B5EF4-FFF2-40B4-BE49-F238E27FC236}">
                <a16:creationId xmlns:a16="http://schemas.microsoft.com/office/drawing/2014/main" id="{AA9A8E80-49A8-5A43-A66E-35AC5E6C15A0}"/>
              </a:ext>
            </a:extLst>
          </p:cNvPr>
          <p:cNvSpPr/>
          <p:nvPr/>
        </p:nvSpPr>
        <p:spPr>
          <a:xfrm>
            <a:off x="1093489" y="2783094"/>
            <a:ext cx="3429557" cy="237261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Indispensable pour d’autres disciplines</a:t>
            </a:r>
          </a:p>
        </p:txBody>
      </p:sp>
      <p:sp>
        <p:nvSpPr>
          <p:cNvPr id="12" name="Étoile à 7 branches 11">
            <a:extLst>
              <a:ext uri="{FF2B5EF4-FFF2-40B4-BE49-F238E27FC236}">
                <a16:creationId xmlns:a16="http://schemas.microsoft.com/office/drawing/2014/main" id="{A449F31D-F087-A548-9E23-9E097C2E28F0}"/>
              </a:ext>
            </a:extLst>
          </p:cNvPr>
          <p:cNvSpPr/>
          <p:nvPr/>
        </p:nvSpPr>
        <p:spPr>
          <a:xfrm>
            <a:off x="3164146" y="4787242"/>
            <a:ext cx="2717800" cy="18288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 fonction des études supérieures envisagées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C92CAC5-C070-0549-AE07-AB7CBD9E3E69}"/>
              </a:ext>
            </a:extLst>
          </p:cNvPr>
          <p:cNvSpPr txBox="1"/>
          <p:nvPr/>
        </p:nvSpPr>
        <p:spPr>
          <a:xfrm>
            <a:off x="6286500" y="5179207"/>
            <a:ext cx="5387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Prépa Economiques et Commerciales, Scientifiques, B/L</a:t>
            </a:r>
          </a:p>
          <a:p>
            <a:r>
              <a:rPr lang="fr-FR" dirty="0"/>
              <a:t>Ecoles d’ingénieurs, d’architecture, de commerce</a:t>
            </a:r>
          </a:p>
          <a:p>
            <a:r>
              <a:rPr lang="fr-FR" dirty="0"/>
              <a:t>Fac de sciences, d’économie, de médecine, DUT…</a:t>
            </a:r>
          </a:p>
        </p:txBody>
      </p:sp>
    </p:spTree>
    <p:extLst>
      <p:ext uri="{BB962C8B-B14F-4D97-AF65-F5344CB8AC3E}">
        <p14:creationId xmlns:p14="http://schemas.microsoft.com/office/powerpoint/2010/main" val="385523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49CE3AF-123C-E74D-A034-15927F9FAA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34" r="3095"/>
          <a:stretch/>
        </p:blipFill>
        <p:spPr>
          <a:xfrm>
            <a:off x="0" y="692273"/>
            <a:ext cx="11836400" cy="536006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065E341-3CD0-114C-9E78-518DB6EDAC26}"/>
              </a:ext>
            </a:extLst>
          </p:cNvPr>
          <p:cNvSpPr txBox="1"/>
          <p:nvPr/>
        </p:nvSpPr>
        <p:spPr>
          <a:xfrm>
            <a:off x="533400" y="812084"/>
            <a:ext cx="59301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Programmes de l’Enseignement de spécialité Mathématiques</a:t>
            </a:r>
          </a:p>
        </p:txBody>
      </p:sp>
    </p:spTree>
    <p:extLst>
      <p:ext uri="{BB962C8B-B14F-4D97-AF65-F5344CB8AC3E}">
        <p14:creationId xmlns:p14="http://schemas.microsoft.com/office/powerpoint/2010/main" val="2019939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290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Avenir Next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 GRONDIN</dc:creator>
  <cp:lastModifiedBy>Sophie Fur</cp:lastModifiedBy>
  <cp:revision>27</cp:revision>
  <dcterms:created xsi:type="dcterms:W3CDTF">2022-11-17T01:37:16Z</dcterms:created>
  <dcterms:modified xsi:type="dcterms:W3CDTF">2023-12-05T11:01:07Z</dcterms:modified>
</cp:coreProperties>
</file>