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8" r:id="rId3"/>
    <p:sldId id="279" r:id="rId4"/>
    <p:sldId id="262" r:id="rId5"/>
    <p:sldId id="281" r:id="rId6"/>
    <p:sldId id="280" r:id="rId7"/>
    <p:sldId id="282" r:id="rId8"/>
    <p:sldId id="359" r:id="rId9"/>
    <p:sldId id="360" r:id="rId10"/>
    <p:sldId id="362" r:id="rId11"/>
    <p:sldId id="363" r:id="rId12"/>
    <p:sldId id="364" r:id="rId1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.pernot@gmail.com" initials="a" lastIdx="1" clrIdx="0">
    <p:extLst>
      <p:ext uri="{19B8F6BF-5375-455C-9EA6-DF929625EA0E}">
        <p15:presenceInfo xmlns:p15="http://schemas.microsoft.com/office/powerpoint/2012/main" userId="b9daa7fb955e40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93"/>
    <a:srgbClr val="FFD679"/>
    <a:srgbClr val="FF00FF"/>
    <a:srgbClr val="66FFFF"/>
    <a:srgbClr val="80B1DA"/>
    <a:srgbClr val="FF5050"/>
    <a:srgbClr val="000000"/>
    <a:srgbClr val="FFE09B"/>
    <a:srgbClr val="FFE7B4"/>
    <a:srgbClr val="816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2E313B-E388-46E3-945D-E0500366DCAF}" v="300" dt="2021-08-15T11:17:49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9263" autoAdjust="0"/>
  </p:normalViewPr>
  <p:slideViewPr>
    <p:cSldViewPr snapToGrid="0">
      <p:cViewPr varScale="1">
        <p:scale>
          <a:sx n="104" d="100"/>
          <a:sy n="104" d="100"/>
        </p:scale>
        <p:origin x="1062" y="102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641A86-FBF4-4831-9FF4-7B487F3492D7}" type="datetime1">
              <a:rPr lang="fr-FR" smtClean="0"/>
              <a:t>19/11/2022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13F8BB-B1B5-4D35-A08C-A275931309FC}" type="datetime1">
              <a:rPr lang="fr-FR" smtClean="0"/>
              <a:t>19/11/2022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RE" dirty="0"/>
              <a:t>En classe : Utilisation du numérique, ordinateur, smartphone</a:t>
            </a:r>
          </a:p>
          <a:p>
            <a:r>
              <a:rPr lang="fr-RE" dirty="0"/>
              <a:t>Travail en groupe, de recherches, projet…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713F8BB-B1B5-4D35-A08C-A275931309FC}" type="datetime1">
              <a:rPr lang="fr-FR" smtClean="0"/>
              <a:t>19/11/2022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4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sz="1400" dirty="0"/>
              <a:t>BUT GEA : Gestion des Entreprises et des Administrations :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Gestion comptable, financière, RH, du management  et entrepreneuriale</a:t>
            </a:r>
            <a:endParaRPr lang="fr-FR" sz="1200" b="1" i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fr-FR" sz="1200" b="0" i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BUT </a:t>
            </a:r>
            <a:r>
              <a:rPr lang="fr-FR" sz="1400" dirty="0"/>
              <a:t>Techniques de Commercialisation :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Marketing digital, e-business et entrepreneuriat. Stratégie de marque et événementiel</a:t>
            </a:r>
            <a:endParaRPr lang="fr-FR" sz="1200" b="1" i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fr-RE" dirty="0"/>
          </a:p>
          <a:p>
            <a:r>
              <a:rPr lang="fr-FR" b="0" i="0" dirty="0">
                <a:solidFill>
                  <a:srgbClr val="0000CD"/>
                </a:solidFill>
                <a:effectLst/>
                <a:latin typeface="Times New Roman" panose="02020603050405020304" pitchFamily="18" charset="0"/>
              </a:rPr>
              <a:t>La voie technologique propose une orientation "sure" en enseignement supérieur avec la mise en œuvre des seuils minimums (quotas) pour les BTS (environ 50% pro / 50 % techno) et le BUT (réservé aux techno).</a:t>
            </a:r>
            <a:endParaRPr lang="fr-RE" dirty="0"/>
          </a:p>
          <a:p>
            <a:endParaRPr lang="fr-RE" b="0" i="0" dirty="0">
              <a:solidFill>
                <a:srgbClr val="333333"/>
              </a:solidFill>
              <a:effectLst/>
              <a:latin typeface="Expressway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713F8BB-B1B5-4D35-A08C-A275931309FC}" type="datetime1">
              <a:rPr lang="fr-FR" smtClean="0"/>
              <a:t>19/11/2022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/>
              <a:t>Modifiez le style des sous-titres du masque</a:t>
            </a:r>
            <a:endParaRPr lang="en-US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BA18A1-B72F-49DD-8A51-DC4A9B10C77C}" type="datetime1">
              <a:rPr lang="fr-FR" smtClean="0"/>
              <a:t>19/11/2022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A74DDF-14B3-4359-B246-DC1DC867FD8F}" type="datetime1">
              <a:rPr lang="fr-FR" smtClean="0"/>
              <a:t>19/11/2022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DB94D9-FA33-4622-B5B0-3A212B55AFC9}" type="datetime1">
              <a:rPr lang="fr-FR" smtClean="0"/>
              <a:t>19/11/2022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162FBC-E467-46B8-ABE1-98D95CFF2BA6}" type="datetime1">
              <a:rPr lang="fr-FR" smtClean="0"/>
              <a:t>19/11/2022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F64E0A-ACF3-44BD-A54D-C44EDE2996DF}" type="datetime1">
              <a:rPr lang="fr-FR" smtClean="0"/>
              <a:t>19/11/2022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" dirty="0"/>
              <a:t>Modifiez le style du titre du masque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10B38C-D4F5-42C2-967A-0B7FC97B2621}" type="datetime1">
              <a:rPr lang="fr-FR" smtClean="0"/>
              <a:t>19/11/2022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 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 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C9646D-2F82-4FD6-98A1-C2A4C26D0529}" type="datetime1">
              <a:rPr lang="fr-FR" smtClean="0"/>
              <a:t>19/11/2022</a:t>
            </a:fld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280" y="286604"/>
            <a:ext cx="10058400" cy="75162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" dirty="0"/>
              <a:t>Cliquez pour modifier le style</a:t>
            </a:r>
            <a:endParaRPr lang="en-US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595C77-250B-4737-9E4A-69E5939CBC16}" type="datetime1">
              <a:rPr lang="fr-FR" smtClean="0"/>
              <a:t>19/11/2022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7E81F3-FFCD-4236-B158-26C78CAC6E11}" type="datetime1">
              <a:rPr lang="fr-FR" smtClean="0"/>
              <a:t>19/11/2022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" dirty="0"/>
              <a:t>Modifiez les styles du texte du 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A97361A-7C50-452A-9761-2F2CCDC29838}" type="datetime1">
              <a:rPr lang="fr-FR" smtClean="0"/>
              <a:t>19/11/2022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Espace réservé a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7E208F8F-9785-4D7E-B2D7-6FB9149CAF24}" type="datetime1">
              <a:rPr lang="fr-FR" smtClean="0"/>
              <a:t>19/11/2022</a:t>
            </a:fld>
            <a:endParaRPr lang="en-US" dirty="0"/>
          </a:p>
        </p:txBody>
      </p:sp>
      <p:sp>
        <p:nvSpPr>
          <p:cNvPr id="6" name="Espace réservé au pied de page 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"/>
              <a:t>Modifiez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3CD2423-DC0C-47A2-8916-10643EB35EC9}" type="datetime1">
              <a:rPr lang="fr-FR" smtClean="0"/>
              <a:t>19/11/2022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fif"/><Relationship Id="rId5" Type="http://schemas.openxmlformats.org/officeDocument/2006/relationships/image" Target="../media/image33.jfif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webp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fif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f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fif"/><Relationship Id="rId3" Type="http://schemas.openxmlformats.org/officeDocument/2006/relationships/image" Target="../media/image11.jfi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ebp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fif"/><Relationship Id="rId3" Type="http://schemas.openxmlformats.org/officeDocument/2006/relationships/image" Target="../media/image18.jpg"/><Relationship Id="rId7" Type="http://schemas.openxmlformats.org/officeDocument/2006/relationships/image" Target="../media/image22.jfif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fif"/><Relationship Id="rId4" Type="http://schemas.openxmlformats.org/officeDocument/2006/relationships/image" Target="../media/image19.jfif"/><Relationship Id="rId9" Type="http://schemas.openxmlformats.org/officeDocument/2006/relationships/image" Target="../media/image24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fif"/><Relationship Id="rId4" Type="http://schemas.openxmlformats.org/officeDocument/2006/relationships/image" Target="../media/image2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96196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/>
          </a:bodyPr>
          <a:lstStyle/>
          <a:p>
            <a:pPr algn="ctr"/>
            <a:r>
              <a:rPr lang="fr" b="1" dirty="0">
                <a:solidFill>
                  <a:srgbClr val="8164DC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BAC STMG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CLASSE DE 1STMG2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14D0F1B-3EFD-40B3-8C95-C558AE082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" y="2579579"/>
            <a:ext cx="12193496" cy="427842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B5173F41-93B0-40A8-8782-FF66E99C1612}"/>
              </a:ext>
            </a:extLst>
          </p:cNvPr>
          <p:cNvCxnSpPr>
            <a:cxnSpLocks/>
          </p:cNvCxnSpPr>
          <p:nvPr/>
        </p:nvCxnSpPr>
        <p:spPr>
          <a:xfrm>
            <a:off x="3685712" y="1961965"/>
            <a:ext cx="482057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3C527B6-61A4-4847-AC2F-EC0560BA88B9}"/>
              </a:ext>
            </a:extLst>
          </p:cNvPr>
          <p:cNvSpPr txBox="1"/>
          <p:nvPr/>
        </p:nvSpPr>
        <p:spPr>
          <a:xfrm>
            <a:off x="-2969" y="18564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Mais quel métier je peux faire plus tard </a:t>
            </a:r>
            <a:r>
              <a:rPr lang="fr-FR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fr-FR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2450FDBA-1C8E-4209-974E-A43B10650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795" y="3568841"/>
            <a:ext cx="451328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Gestion des Ressources Humaines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E7075D1-B457-45BF-869B-8530A5C21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00" y="6457723"/>
            <a:ext cx="11864786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Ressources humaines – Chargé de recrutement – Gestionnaire carrière et formation – Gestionnaire paye – Start up – Chargée du bonheur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726E6B0-6FDD-4BD6-8F81-429F5D2622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51" y="1353652"/>
            <a:ext cx="2432008" cy="20802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5C7EE90-DDF2-4640-97AA-99FBAB748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19" y="1348740"/>
            <a:ext cx="3410703" cy="20853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FCB13F9-D76A-4D0E-AA8F-3B2A0581C1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51" y="4169157"/>
            <a:ext cx="2991868" cy="199707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0D9DA8B3-F92C-4B77-9B0E-2D58CE8B8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582" y="1332484"/>
            <a:ext cx="3320760" cy="20810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8F3F4B46-3216-4145-AFF2-CC88A825EC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74" y="4171679"/>
            <a:ext cx="3497116" cy="199202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14A3AAB0-B5F3-48E5-ADD8-9198CD92F0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07" y="4124063"/>
            <a:ext cx="3183835" cy="203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6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3C527B6-61A4-4847-AC2F-EC0560BA88B9}"/>
              </a:ext>
            </a:extLst>
          </p:cNvPr>
          <p:cNvSpPr txBox="1"/>
          <p:nvPr/>
        </p:nvSpPr>
        <p:spPr>
          <a:xfrm>
            <a:off x="-2969" y="18564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Mais quel métier je peux faire plus tard </a:t>
            </a:r>
            <a:r>
              <a:rPr lang="fr-FR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fr-FR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2450FDBA-1C8E-4209-974E-A43B10650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381" y="3568841"/>
            <a:ext cx="48781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Gestion des systèmes d’informations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E7075D1-B457-45BF-869B-8530A5C21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869" y="6457723"/>
            <a:ext cx="12156726" cy="3308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55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Administrateur systèmes et réseaux - Analyste programmeur - Maintenance serveurs - Développeur d’application - Chargé d'études informatiques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D07AC42-95C7-457F-9FE4-43A3C83A3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0" y="1273303"/>
            <a:ext cx="3832350" cy="215569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CCC1869-5F7F-450D-967E-7DB7946B8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1" y="4396837"/>
            <a:ext cx="3832350" cy="154467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6084FD7-7811-4987-87DD-67B26C32F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51" y="1166555"/>
            <a:ext cx="3158921" cy="236919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79825765-D3ED-487C-9B11-F72153E34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07" y="1251176"/>
            <a:ext cx="3797573" cy="213112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3F286EE7-78C6-49BB-8EF4-83B43D3C01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599" y="4396837"/>
            <a:ext cx="3326131" cy="155912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2E92B975-6F39-426F-A771-54B7B5E7C8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068" y="4393373"/>
            <a:ext cx="3531870" cy="154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7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2CC1C97C-A3E1-423A-9677-A969A2C5F15E}"/>
              </a:ext>
            </a:extLst>
          </p:cNvPr>
          <p:cNvSpPr/>
          <p:nvPr/>
        </p:nvSpPr>
        <p:spPr>
          <a:xfrm>
            <a:off x="6118804" y="4712344"/>
            <a:ext cx="1911403" cy="7907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TERMINALE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Gestion et Finance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7D437CC8-AD35-45CB-866D-A862F51F8373}"/>
              </a:ext>
            </a:extLst>
          </p:cNvPr>
          <p:cNvSpPr/>
          <p:nvPr/>
        </p:nvSpPr>
        <p:spPr>
          <a:xfrm>
            <a:off x="1586800" y="4691761"/>
            <a:ext cx="1911403" cy="79076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TERMINALE RHC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Ressources Humaines et Communication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39BCCEDD-4994-4FD4-8035-0527FAD14190}"/>
              </a:ext>
            </a:extLst>
          </p:cNvPr>
          <p:cNvSpPr/>
          <p:nvPr/>
        </p:nvSpPr>
        <p:spPr>
          <a:xfrm>
            <a:off x="1099070" y="1660069"/>
            <a:ext cx="2689697" cy="2461494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BUT  </a:t>
            </a:r>
            <a:r>
              <a:rPr kumimoji="0" lang="fr-FR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Bachelor</a:t>
            </a: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Universitaire Technologique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9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9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9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9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9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9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defRPr/>
            </a:pPr>
            <a:endParaRPr lang="fr-RE" sz="900" dirty="0">
              <a:solidFill>
                <a:schemeClr val="tx1"/>
              </a:solidFill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xmlns="" id="{D0DDEE4D-3D29-4917-9294-21EC53F3C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1" y="5836435"/>
            <a:ext cx="2133600" cy="4573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anchor="ctr"/>
          <a:lstStyle>
            <a:defPPr>
              <a:defRPr lang="fr-FR"/>
            </a:defPPr>
            <a:lvl1pPr algn="ctr">
              <a:spcBef>
                <a:spcPct val="50000"/>
              </a:spcBef>
              <a:defRPr sz="18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fr-FR" alt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PREMIERE </a:t>
            </a:r>
            <a:r>
              <a:rPr lang="fr-FR" altLang="fr-FR" sz="1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STMG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7FC479A-7540-4307-BA46-96E02D999FD1}"/>
              </a:ext>
            </a:extLst>
          </p:cNvPr>
          <p:cNvSpPr/>
          <p:nvPr/>
        </p:nvSpPr>
        <p:spPr>
          <a:xfrm>
            <a:off x="4802188" y="6400800"/>
            <a:ext cx="2286000" cy="457200"/>
          </a:xfrm>
          <a:prstGeom prst="rect">
            <a:avLst/>
          </a:prstGeom>
          <a:solidFill>
            <a:srgbClr val="262626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SECONDE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xmlns="" id="{618A99B5-E4AC-453D-92B4-26B4B7A50EA7}"/>
              </a:ext>
            </a:extLst>
          </p:cNvPr>
          <p:cNvCxnSpPr>
            <a:cxnSpLocks/>
          </p:cNvCxnSpPr>
          <p:nvPr/>
        </p:nvCxnSpPr>
        <p:spPr>
          <a:xfrm flipV="1">
            <a:off x="5911343" y="6227303"/>
            <a:ext cx="0" cy="1907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AA90695F-B7A5-4C9A-8EDA-29FAECBB3F9A}"/>
              </a:ext>
            </a:extLst>
          </p:cNvPr>
          <p:cNvGrpSpPr>
            <a:grpSpLocks/>
          </p:cNvGrpSpPr>
          <p:nvPr/>
        </p:nvGrpSpPr>
        <p:grpSpPr bwMode="auto">
          <a:xfrm>
            <a:off x="2542529" y="5499701"/>
            <a:ext cx="6845300" cy="342616"/>
            <a:chOff x="1115616" y="2171209"/>
            <a:chExt cx="6847284" cy="942401"/>
          </a:xfrm>
        </p:grpSpPr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xmlns="" id="{7FBF8DB2-7A8D-4448-BD5F-0D0DB609CD38}"/>
                </a:ext>
              </a:extLst>
            </p:cNvPr>
            <p:cNvCxnSpPr/>
            <p:nvPr/>
          </p:nvCxnSpPr>
          <p:spPr>
            <a:xfrm flipV="1">
              <a:off x="1115616" y="2171209"/>
              <a:ext cx="0" cy="516493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xmlns="" id="{8F1923DB-F48D-49A3-82B2-5B63BE918106}"/>
                </a:ext>
              </a:extLst>
            </p:cNvPr>
            <p:cNvCxnSpPr/>
            <p:nvPr/>
          </p:nvCxnSpPr>
          <p:spPr>
            <a:xfrm flipV="1">
              <a:off x="7962900" y="2171209"/>
              <a:ext cx="0" cy="516493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xmlns="" id="{356F275D-03EB-45D1-8AD7-15390C0EFAC5}"/>
                </a:ext>
              </a:extLst>
            </p:cNvPr>
            <p:cNvCxnSpPr/>
            <p:nvPr/>
          </p:nvCxnSpPr>
          <p:spPr>
            <a:xfrm flipV="1">
              <a:off x="5679413" y="2171209"/>
              <a:ext cx="0" cy="516493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xmlns="" id="{3BF259DD-D1E8-48C4-85ED-476552585A5C}"/>
                </a:ext>
              </a:extLst>
            </p:cNvPr>
            <p:cNvCxnSpPr/>
            <p:nvPr/>
          </p:nvCxnSpPr>
          <p:spPr>
            <a:xfrm flipV="1">
              <a:off x="3399103" y="2171209"/>
              <a:ext cx="0" cy="516493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xmlns="" id="{A22ACF44-B957-4F3F-A180-AC8F965BDD44}"/>
                </a:ext>
              </a:extLst>
            </p:cNvPr>
            <p:cNvCxnSpPr/>
            <p:nvPr/>
          </p:nvCxnSpPr>
          <p:spPr>
            <a:xfrm>
              <a:off x="1115616" y="2687702"/>
              <a:ext cx="6847284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xmlns="" id="{355C1EED-7476-43D7-9DB3-8558B7F5B7B8}"/>
                </a:ext>
              </a:extLst>
            </p:cNvPr>
            <p:cNvCxnSpPr/>
            <p:nvPr/>
          </p:nvCxnSpPr>
          <p:spPr>
            <a:xfrm flipV="1">
              <a:off x="4482091" y="2687702"/>
              <a:ext cx="0" cy="42590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xmlns="" id="{1763338F-1D17-4D21-94FB-502FAE0F921A}"/>
              </a:ext>
            </a:extLst>
          </p:cNvPr>
          <p:cNvCxnSpPr>
            <a:cxnSpLocks/>
          </p:cNvCxnSpPr>
          <p:nvPr/>
        </p:nvCxnSpPr>
        <p:spPr>
          <a:xfrm flipV="1">
            <a:off x="220895" y="4615056"/>
            <a:ext cx="11937238" cy="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72">
            <a:extLst>
              <a:ext uri="{FF2B5EF4-FFF2-40B4-BE49-F238E27FC236}">
                <a16:creationId xmlns:a16="http://schemas.microsoft.com/office/drawing/2014/main" xmlns="" id="{81C63D63-A9FE-46C3-9DC7-BD5FAF601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386" y="171621"/>
            <a:ext cx="3603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fr-FR" altLang="fr-FR" sz="1400" b="1" dirty="0">
                <a:cs typeface="Calibri" panose="020F0502020204030204" pitchFamily="34" charset="0"/>
              </a:rPr>
              <a:t>5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endParaRPr lang="fr-FR" altLang="fr-FR" sz="1400" b="1" dirty="0">
              <a:cs typeface="Calibri" panose="020F0502020204030204" pitchFamily="34" charset="0"/>
            </a:endParaRP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fr-FR" altLang="fr-FR" sz="1400" b="1" dirty="0">
                <a:cs typeface="Calibri" panose="020F0502020204030204" pitchFamily="34" charset="0"/>
              </a:rPr>
              <a:t>4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fr-FR" altLang="fr-FR" sz="1400" b="1" dirty="0">
                <a:cs typeface="Calibri" panose="020F0502020204030204" pitchFamily="34" charset="0"/>
              </a:rPr>
              <a:t>3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endParaRPr lang="fr-FR" altLang="fr-FR" sz="1400" b="1" dirty="0">
              <a:cs typeface="Calibri" panose="020F0502020204030204" pitchFamily="34" charset="0"/>
            </a:endParaRP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fr-FR" altLang="fr-FR" sz="1400" b="1" dirty="0">
                <a:cs typeface="Calibri" panose="020F0502020204030204" pitchFamily="34" charset="0"/>
              </a:rPr>
              <a:t>2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endParaRPr lang="fr-FR" altLang="fr-FR" sz="1400" b="1" dirty="0">
              <a:cs typeface="Calibri" panose="020F0502020204030204" pitchFamily="34" charset="0"/>
            </a:endParaRP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fr-FR" altLang="fr-FR" sz="1400" b="1" dirty="0"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4" name="Triangle rectangle 83">
            <a:extLst>
              <a:ext uri="{FF2B5EF4-FFF2-40B4-BE49-F238E27FC236}">
                <a16:creationId xmlns:a16="http://schemas.microsoft.com/office/drawing/2014/main" xmlns="" id="{436A675C-443D-4BB4-AAF0-69A8A4CD8130}"/>
              </a:ext>
            </a:extLst>
          </p:cNvPr>
          <p:cNvSpPr/>
          <p:nvPr/>
        </p:nvSpPr>
        <p:spPr>
          <a:xfrm rot="10800000">
            <a:off x="1144493" y="2096202"/>
            <a:ext cx="777797" cy="694280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7" name="Triangle rectangle 6">
            <a:extLst>
              <a:ext uri="{FF2B5EF4-FFF2-40B4-BE49-F238E27FC236}">
                <a16:creationId xmlns:a16="http://schemas.microsoft.com/office/drawing/2014/main" xmlns="" id="{C3C02B46-44A8-4FF7-9B9F-7035E266C33E}"/>
              </a:ext>
            </a:extLst>
          </p:cNvPr>
          <p:cNvSpPr/>
          <p:nvPr/>
        </p:nvSpPr>
        <p:spPr>
          <a:xfrm>
            <a:off x="1153073" y="2096203"/>
            <a:ext cx="777797" cy="694280"/>
          </a:xfrm>
          <a:prstGeom prst="rtTriangl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>
              <a:solidFill>
                <a:srgbClr val="FF5050"/>
              </a:solidFill>
            </a:endParaRPr>
          </a:p>
        </p:txBody>
      </p:sp>
      <p:sp>
        <p:nvSpPr>
          <p:cNvPr id="59" name="ZoneTexte 69">
            <a:extLst>
              <a:ext uri="{FF2B5EF4-FFF2-40B4-BE49-F238E27FC236}">
                <a16:creationId xmlns:a16="http://schemas.microsoft.com/office/drawing/2014/main" xmlns="" id="{AE606B3A-F477-4F97-BA70-6389D0DBD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676" y="4189012"/>
            <a:ext cx="6622171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cs typeface="Calibri" panose="020F0502020204030204" pitchFamily="34" charset="0"/>
              </a:rPr>
              <a:t>LYCEE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BD0F1EA9-158B-4256-9C44-27C56D845D9E}"/>
              </a:ext>
            </a:extLst>
          </p:cNvPr>
          <p:cNvSpPr txBox="1"/>
          <p:nvPr/>
        </p:nvSpPr>
        <p:spPr>
          <a:xfrm>
            <a:off x="3843341" y="2374780"/>
            <a:ext cx="4559894" cy="1738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1400" b="1" dirty="0">
                <a:latin typeface="Calibri" pitchFamily="34" charset="0"/>
                <a:cs typeface="Calibri" pitchFamily="34" charset="0"/>
              </a:rPr>
              <a:t>BTS Brevet de Technicien Supérieur</a:t>
            </a:r>
          </a:p>
          <a:p>
            <a:pPr algn="ctr" eaLnBrk="1" hangingPunct="1">
              <a:defRPr/>
            </a:pPr>
            <a:endParaRPr lang="fr-FR" sz="600" b="1" dirty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defRPr/>
            </a:pPr>
            <a:endParaRPr lang="fr-FR" sz="800" b="1" dirty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defRPr/>
            </a:pPr>
            <a:endParaRPr lang="fr-FR" sz="800" b="1" dirty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endParaRPr lang="fr-FR" sz="800" b="1" dirty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endParaRPr lang="fr-FR" sz="800" b="1" dirty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endParaRPr lang="fr-FR" sz="5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4DC8CB6A-8382-4035-805C-701F97377A5C}"/>
              </a:ext>
            </a:extLst>
          </p:cNvPr>
          <p:cNvSpPr txBox="1"/>
          <p:nvPr/>
        </p:nvSpPr>
        <p:spPr>
          <a:xfrm>
            <a:off x="1165917" y="2113375"/>
            <a:ext cx="7649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GEA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Gestion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 Entreprises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et des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Administrations</a:t>
            </a:r>
          </a:p>
        </p:txBody>
      </p:sp>
      <p:sp>
        <p:nvSpPr>
          <p:cNvPr id="85" name="Triangle rectangle 84">
            <a:extLst>
              <a:ext uri="{FF2B5EF4-FFF2-40B4-BE49-F238E27FC236}">
                <a16:creationId xmlns:a16="http://schemas.microsoft.com/office/drawing/2014/main" xmlns="" id="{69CA40CD-240A-4B80-B1AE-0E3116E11AF8}"/>
              </a:ext>
            </a:extLst>
          </p:cNvPr>
          <p:cNvSpPr/>
          <p:nvPr/>
        </p:nvSpPr>
        <p:spPr>
          <a:xfrm rot="10800000">
            <a:off x="2923330" y="2098344"/>
            <a:ext cx="777797" cy="694280"/>
          </a:xfrm>
          <a:prstGeom prst="rtTriangle">
            <a:avLst/>
          </a:prstGeom>
          <a:solidFill>
            <a:srgbClr val="80B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86" name="Triangle rectangle 85">
            <a:extLst>
              <a:ext uri="{FF2B5EF4-FFF2-40B4-BE49-F238E27FC236}">
                <a16:creationId xmlns:a16="http://schemas.microsoft.com/office/drawing/2014/main" xmlns="" id="{36FE16FF-B290-499E-BA3E-97B754B78AA7}"/>
              </a:ext>
            </a:extLst>
          </p:cNvPr>
          <p:cNvSpPr/>
          <p:nvPr/>
        </p:nvSpPr>
        <p:spPr>
          <a:xfrm>
            <a:off x="2931910" y="2098345"/>
            <a:ext cx="777797" cy="694280"/>
          </a:xfrm>
          <a:prstGeom prst="rtTriangl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>
              <a:solidFill>
                <a:srgbClr val="FF5050"/>
              </a:solidFill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xmlns="" id="{5B2A2C90-B005-4AB9-ACB7-B37AC4CDACAD}"/>
              </a:ext>
            </a:extLst>
          </p:cNvPr>
          <p:cNvSpPr txBox="1"/>
          <p:nvPr/>
        </p:nvSpPr>
        <p:spPr>
          <a:xfrm>
            <a:off x="2944754" y="2115517"/>
            <a:ext cx="7735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GACO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>
              <a:defRPr/>
            </a:pPr>
            <a:r>
              <a:rPr lang="fr-FR" sz="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 admin </a:t>
            </a:r>
          </a:p>
          <a:p>
            <a:pPr lvl="0" algn="ctr">
              <a:defRPr/>
            </a:pPr>
            <a:r>
              <a:rPr lang="fr-FR" sz="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commerciale </a:t>
            </a:r>
          </a:p>
          <a:p>
            <a:pPr lvl="0" algn="ctr">
              <a:defRPr/>
            </a:pPr>
            <a:r>
              <a:rPr lang="fr-FR" sz="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organisations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7C1528AF-6FB0-4419-8B0A-6084C0C643C8}"/>
              </a:ext>
            </a:extLst>
          </p:cNvPr>
          <p:cNvSpPr/>
          <p:nvPr/>
        </p:nvSpPr>
        <p:spPr>
          <a:xfrm>
            <a:off x="1156488" y="3120093"/>
            <a:ext cx="757992" cy="6975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951E91A-7DAB-4C29-A6A7-247C4A710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50" y="2033354"/>
            <a:ext cx="312512" cy="168105"/>
          </a:xfrm>
          <a:prstGeom prst="rect">
            <a:avLst/>
          </a:prstGeom>
        </p:spPr>
      </p:pic>
      <p:sp>
        <p:nvSpPr>
          <p:cNvPr id="91" name="ZoneTexte 90">
            <a:extLst>
              <a:ext uri="{FF2B5EF4-FFF2-40B4-BE49-F238E27FC236}">
                <a16:creationId xmlns:a16="http://schemas.microsoft.com/office/drawing/2014/main" xmlns="" id="{B00806AC-BB01-4583-8114-05C5DFA783C4}"/>
              </a:ext>
            </a:extLst>
          </p:cNvPr>
          <p:cNvSpPr txBox="1"/>
          <p:nvPr/>
        </p:nvSpPr>
        <p:spPr>
          <a:xfrm>
            <a:off x="1138207" y="3179183"/>
            <a:ext cx="7918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0" dirty="0">
                <a:solidFill>
                  <a:srgbClr val="000000"/>
                </a:solidFill>
                <a:effectLst/>
                <a:latin typeface="Expressway"/>
              </a:rPr>
              <a:t>MMI</a:t>
            </a:r>
            <a:endParaRPr lang="fr-FR" sz="800" b="1" i="0" dirty="0">
              <a:solidFill>
                <a:srgbClr val="000000"/>
              </a:solidFill>
              <a:effectLst/>
              <a:latin typeface="Expressway"/>
            </a:endParaRPr>
          </a:p>
          <a:p>
            <a:pPr algn="ctr"/>
            <a:r>
              <a:rPr lang="fr-FR" sz="800" b="0" i="0" dirty="0">
                <a:solidFill>
                  <a:srgbClr val="000000"/>
                </a:solidFill>
                <a:effectLst/>
                <a:latin typeface="Expressway"/>
              </a:rPr>
              <a:t>Métiers du </a:t>
            </a:r>
          </a:p>
          <a:p>
            <a:pPr algn="ctr"/>
            <a:r>
              <a:rPr lang="fr-FR" sz="800" b="0" i="0" dirty="0">
                <a:solidFill>
                  <a:srgbClr val="000000"/>
                </a:solidFill>
                <a:effectLst/>
                <a:latin typeface="Expressway"/>
              </a:rPr>
              <a:t>multimédia et </a:t>
            </a:r>
          </a:p>
          <a:p>
            <a:pPr algn="ctr"/>
            <a:r>
              <a:rPr lang="fr-FR" sz="800" b="0" i="0" dirty="0">
                <a:solidFill>
                  <a:srgbClr val="000000"/>
                </a:solidFill>
                <a:effectLst/>
                <a:latin typeface="Expressway"/>
              </a:rPr>
              <a:t>de l'Internet</a:t>
            </a:r>
            <a:endParaRPr lang="fr-RE" sz="800" b="0" i="0" dirty="0">
              <a:solidFill>
                <a:srgbClr val="000000"/>
              </a:solidFill>
              <a:effectLst/>
              <a:latin typeface="Expressway"/>
            </a:endParaRPr>
          </a:p>
        </p:txBody>
      </p:sp>
      <p:sp>
        <p:nvSpPr>
          <p:cNvPr id="95" name="Triangle rectangle 94">
            <a:extLst>
              <a:ext uri="{FF2B5EF4-FFF2-40B4-BE49-F238E27FC236}">
                <a16:creationId xmlns:a16="http://schemas.microsoft.com/office/drawing/2014/main" xmlns="" id="{7FBD6085-81E1-439D-AEF2-57A722B8020B}"/>
              </a:ext>
            </a:extLst>
          </p:cNvPr>
          <p:cNvSpPr/>
          <p:nvPr/>
        </p:nvSpPr>
        <p:spPr>
          <a:xfrm rot="10800000">
            <a:off x="2043116" y="3127868"/>
            <a:ext cx="777797" cy="694280"/>
          </a:xfrm>
          <a:prstGeom prst="rtTriangle">
            <a:avLst/>
          </a:prstGeom>
          <a:solidFill>
            <a:srgbClr val="80B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96" name="Triangle rectangle 95">
            <a:extLst>
              <a:ext uri="{FF2B5EF4-FFF2-40B4-BE49-F238E27FC236}">
                <a16:creationId xmlns:a16="http://schemas.microsoft.com/office/drawing/2014/main" xmlns="" id="{3A1DE2B0-5478-4FD2-8A04-B36341736D74}"/>
              </a:ext>
            </a:extLst>
          </p:cNvPr>
          <p:cNvSpPr/>
          <p:nvPr/>
        </p:nvSpPr>
        <p:spPr>
          <a:xfrm>
            <a:off x="2051696" y="3127869"/>
            <a:ext cx="777797" cy="694280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>
              <a:solidFill>
                <a:srgbClr val="FF5050"/>
              </a:solidFill>
            </a:endParaRP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xmlns="" id="{DEF1CDA0-5C8C-472E-BD7D-D22227B669F0}"/>
              </a:ext>
            </a:extLst>
          </p:cNvPr>
          <p:cNvSpPr txBox="1"/>
          <p:nvPr/>
        </p:nvSpPr>
        <p:spPr>
          <a:xfrm>
            <a:off x="2064540" y="3213621"/>
            <a:ext cx="7735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</a:t>
            </a:r>
            <a:r>
              <a:rPr lang="fr-FR" sz="9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Communica-tion</a:t>
            </a:r>
            <a:endParaRPr lang="fr-FR" sz="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08D437E9-50B6-4052-846F-E95ED3CB093B}"/>
              </a:ext>
            </a:extLst>
          </p:cNvPr>
          <p:cNvSpPr/>
          <p:nvPr/>
        </p:nvSpPr>
        <p:spPr>
          <a:xfrm>
            <a:off x="2921563" y="3126623"/>
            <a:ext cx="757992" cy="694281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360475B2-560D-4D6F-86D6-270BB49EAE50}"/>
              </a:ext>
            </a:extLst>
          </p:cNvPr>
          <p:cNvSpPr/>
          <p:nvPr/>
        </p:nvSpPr>
        <p:spPr>
          <a:xfrm>
            <a:off x="2911050" y="3145051"/>
            <a:ext cx="755345" cy="662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Carrières Juridiques</a:t>
            </a:r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RE" sz="900" dirty="0"/>
          </a:p>
        </p:txBody>
      </p:sp>
      <p:pic>
        <p:nvPicPr>
          <p:cNvPr id="111" name="Image 110">
            <a:extLst>
              <a:ext uri="{FF2B5EF4-FFF2-40B4-BE49-F238E27FC236}">
                <a16:creationId xmlns:a16="http://schemas.microsoft.com/office/drawing/2014/main" xmlns="" id="{CE2F9FDF-8FCD-40FB-939C-467952B6C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53" y="2439521"/>
            <a:ext cx="312512" cy="168105"/>
          </a:xfrm>
          <a:prstGeom prst="rect">
            <a:avLst/>
          </a:prstGeom>
        </p:spPr>
      </p:pic>
      <p:sp>
        <p:nvSpPr>
          <p:cNvPr id="112" name="Triangle rectangle 111">
            <a:extLst>
              <a:ext uri="{FF2B5EF4-FFF2-40B4-BE49-F238E27FC236}">
                <a16:creationId xmlns:a16="http://schemas.microsoft.com/office/drawing/2014/main" xmlns="" id="{D34A3BFD-43DC-4642-BEF9-239A97C728F5}"/>
              </a:ext>
            </a:extLst>
          </p:cNvPr>
          <p:cNvSpPr/>
          <p:nvPr/>
        </p:nvSpPr>
        <p:spPr>
          <a:xfrm rot="10800000">
            <a:off x="6459588" y="2654150"/>
            <a:ext cx="777797" cy="694280"/>
          </a:xfrm>
          <a:prstGeom prst="rtTriangle">
            <a:avLst/>
          </a:prstGeom>
          <a:solidFill>
            <a:srgbClr val="80B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113" name="Triangle rectangle 112">
            <a:extLst>
              <a:ext uri="{FF2B5EF4-FFF2-40B4-BE49-F238E27FC236}">
                <a16:creationId xmlns:a16="http://schemas.microsoft.com/office/drawing/2014/main" xmlns="" id="{3098F7FF-4095-4153-B051-10715268C2EB}"/>
              </a:ext>
            </a:extLst>
          </p:cNvPr>
          <p:cNvSpPr/>
          <p:nvPr/>
        </p:nvSpPr>
        <p:spPr>
          <a:xfrm>
            <a:off x="6468168" y="2654151"/>
            <a:ext cx="777797" cy="694280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>
              <a:solidFill>
                <a:srgbClr val="FF5050"/>
              </a:solidFill>
            </a:endParaRP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xmlns="" id="{92DC504C-A0A2-41C2-AAF9-12861E6DBD44}"/>
              </a:ext>
            </a:extLst>
          </p:cNvPr>
          <p:cNvSpPr txBox="1"/>
          <p:nvPr/>
        </p:nvSpPr>
        <p:spPr>
          <a:xfrm>
            <a:off x="6481012" y="2719583"/>
            <a:ext cx="77353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NDRC </a:t>
            </a:r>
            <a:r>
              <a:rPr lang="fr-FR" sz="7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Négociation et Digitalisation de la Relation Client</a:t>
            </a:r>
            <a:endParaRPr lang="fr-FR" sz="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C7140A02-5BC8-46BC-8A05-484351F2E1D1}"/>
              </a:ext>
            </a:extLst>
          </p:cNvPr>
          <p:cNvSpPr/>
          <p:nvPr/>
        </p:nvSpPr>
        <p:spPr>
          <a:xfrm>
            <a:off x="3907712" y="2645678"/>
            <a:ext cx="757992" cy="694281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007DA5FB-30D3-4EE0-A993-4971CAD6C965}"/>
              </a:ext>
            </a:extLst>
          </p:cNvPr>
          <p:cNvSpPr/>
          <p:nvPr/>
        </p:nvSpPr>
        <p:spPr>
          <a:xfrm>
            <a:off x="3852043" y="2664106"/>
            <a:ext cx="837029" cy="662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</a:t>
            </a:r>
            <a:r>
              <a:rPr lang="fr-FR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fr-FR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à l’Action Managériale</a:t>
            </a:r>
          </a:p>
          <a:p>
            <a:pPr algn="ctr"/>
            <a:endParaRPr lang="fr-RE" sz="9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B831719E-DBEC-47D6-B94C-CD0FB8E76F1B}"/>
              </a:ext>
            </a:extLst>
          </p:cNvPr>
          <p:cNvSpPr/>
          <p:nvPr/>
        </p:nvSpPr>
        <p:spPr>
          <a:xfrm>
            <a:off x="3911084" y="3374311"/>
            <a:ext cx="757992" cy="694281"/>
          </a:xfrm>
          <a:prstGeom prst="rect">
            <a:avLst/>
          </a:prstGeom>
          <a:solidFill>
            <a:srgbClr val="80B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1B287B9F-EC1E-49D5-BDA7-2FB33F436FA6}"/>
              </a:ext>
            </a:extLst>
          </p:cNvPr>
          <p:cNvSpPr/>
          <p:nvPr/>
        </p:nvSpPr>
        <p:spPr>
          <a:xfrm>
            <a:off x="3900571" y="3392739"/>
            <a:ext cx="755345" cy="662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Commerce </a:t>
            </a:r>
            <a:r>
              <a:rPr lang="fr-FR" sz="9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Internation-nal</a:t>
            </a:r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RE" sz="900" dirty="0"/>
          </a:p>
        </p:txBody>
      </p:sp>
      <p:sp>
        <p:nvSpPr>
          <p:cNvPr id="127" name="Triangle rectangle 126">
            <a:extLst>
              <a:ext uri="{FF2B5EF4-FFF2-40B4-BE49-F238E27FC236}">
                <a16:creationId xmlns:a16="http://schemas.microsoft.com/office/drawing/2014/main" xmlns="" id="{FE69B0EE-F219-4584-8761-E9227996DFEF}"/>
              </a:ext>
            </a:extLst>
          </p:cNvPr>
          <p:cNvSpPr/>
          <p:nvPr/>
        </p:nvSpPr>
        <p:spPr>
          <a:xfrm rot="10800000">
            <a:off x="4746536" y="2656942"/>
            <a:ext cx="777797" cy="694280"/>
          </a:xfrm>
          <a:prstGeom prst="rtTriangle">
            <a:avLst/>
          </a:prstGeom>
          <a:solidFill>
            <a:srgbClr val="80B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128" name="Triangle rectangle 127">
            <a:extLst>
              <a:ext uri="{FF2B5EF4-FFF2-40B4-BE49-F238E27FC236}">
                <a16:creationId xmlns:a16="http://schemas.microsoft.com/office/drawing/2014/main" xmlns="" id="{BB923724-4D28-44F1-9D02-16D9F9CDFD51}"/>
              </a:ext>
            </a:extLst>
          </p:cNvPr>
          <p:cNvSpPr/>
          <p:nvPr/>
        </p:nvSpPr>
        <p:spPr>
          <a:xfrm>
            <a:off x="4755116" y="2634365"/>
            <a:ext cx="777797" cy="694280"/>
          </a:xfrm>
          <a:prstGeom prst="rtTriangl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>
              <a:solidFill>
                <a:srgbClr val="FF5050"/>
              </a:solidFill>
            </a:endParaRP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xmlns="" id="{AC5FDBD8-C7C3-408F-A904-DF9CEC1A2BE9}"/>
              </a:ext>
            </a:extLst>
          </p:cNvPr>
          <p:cNvSpPr txBox="1"/>
          <p:nvPr/>
        </p:nvSpPr>
        <p:spPr>
          <a:xfrm>
            <a:off x="4767960" y="2798294"/>
            <a:ext cx="77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1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</a:t>
            </a:r>
            <a:endParaRPr lang="fr-FR" sz="1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-cation</a:t>
            </a:r>
            <a:endParaRPr lang="fr-FR" sz="7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21662305-8160-4C12-B748-59AD7050211C}"/>
              </a:ext>
            </a:extLst>
          </p:cNvPr>
          <p:cNvSpPr/>
          <p:nvPr/>
        </p:nvSpPr>
        <p:spPr>
          <a:xfrm>
            <a:off x="4753010" y="3380136"/>
            <a:ext cx="757992" cy="6942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4D8D8E65-31D4-4D73-90EB-20C9B852E80D}"/>
              </a:ext>
            </a:extLst>
          </p:cNvPr>
          <p:cNvSpPr/>
          <p:nvPr/>
        </p:nvSpPr>
        <p:spPr>
          <a:xfrm>
            <a:off x="4753786" y="3375986"/>
            <a:ext cx="755345" cy="662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Comptabilité</a:t>
            </a:r>
            <a:r>
              <a:rPr lang="fr-FR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Gestion</a:t>
            </a:r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RE" sz="900" dirty="0"/>
          </a:p>
        </p:txBody>
      </p:sp>
      <p:sp>
        <p:nvSpPr>
          <p:cNvPr id="135" name="Triangle rectangle 134">
            <a:extLst>
              <a:ext uri="{FF2B5EF4-FFF2-40B4-BE49-F238E27FC236}">
                <a16:creationId xmlns:a16="http://schemas.microsoft.com/office/drawing/2014/main" xmlns="" id="{E4EE134D-8944-43C4-92D0-5128BCC9CCFD}"/>
              </a:ext>
            </a:extLst>
          </p:cNvPr>
          <p:cNvSpPr/>
          <p:nvPr/>
        </p:nvSpPr>
        <p:spPr>
          <a:xfrm rot="10800000">
            <a:off x="5605165" y="2654151"/>
            <a:ext cx="777797" cy="694280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136" name="Triangle rectangle 135">
            <a:extLst>
              <a:ext uri="{FF2B5EF4-FFF2-40B4-BE49-F238E27FC236}">
                <a16:creationId xmlns:a16="http://schemas.microsoft.com/office/drawing/2014/main" xmlns="" id="{74369F58-0A76-47AF-98E9-06FF548B2CFD}"/>
              </a:ext>
            </a:extLst>
          </p:cNvPr>
          <p:cNvSpPr/>
          <p:nvPr/>
        </p:nvSpPr>
        <p:spPr>
          <a:xfrm>
            <a:off x="5613745" y="2654152"/>
            <a:ext cx="777797" cy="694280"/>
          </a:xfrm>
          <a:prstGeom prst="rtTriangl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>
              <a:solidFill>
                <a:srgbClr val="FF5050"/>
              </a:solidFill>
            </a:endParaRP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xmlns="" id="{34B350C7-7261-4768-B759-510F135A55FD}"/>
              </a:ext>
            </a:extLst>
          </p:cNvPr>
          <p:cNvSpPr txBox="1"/>
          <p:nvPr/>
        </p:nvSpPr>
        <p:spPr>
          <a:xfrm>
            <a:off x="5626589" y="2795503"/>
            <a:ext cx="77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 de la PME</a:t>
            </a:r>
            <a:endParaRPr lang="fr-FR" sz="7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74FBC187-2232-41C1-98A6-537539A36C27}"/>
              </a:ext>
            </a:extLst>
          </p:cNvPr>
          <p:cNvSpPr/>
          <p:nvPr/>
        </p:nvSpPr>
        <p:spPr>
          <a:xfrm>
            <a:off x="5624526" y="3387903"/>
            <a:ext cx="757992" cy="69428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507950B2-9EAF-48D3-B071-7DC6B9E43DDF}"/>
              </a:ext>
            </a:extLst>
          </p:cNvPr>
          <p:cNvSpPr/>
          <p:nvPr/>
        </p:nvSpPr>
        <p:spPr>
          <a:xfrm>
            <a:off x="5614013" y="3406331"/>
            <a:ext cx="755345" cy="662261"/>
          </a:xfrm>
          <a:prstGeom prst="rect">
            <a:avLst/>
          </a:prstGeom>
          <a:solidFill>
            <a:srgbClr val="80B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MCO </a:t>
            </a:r>
            <a:r>
              <a:rPr lang="fr-FR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 Commercial Opérationnel</a:t>
            </a:r>
          </a:p>
          <a:p>
            <a:pPr algn="ctr"/>
            <a:endParaRPr lang="fr-RE" sz="9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C38A52B1-235F-44D2-9DD7-4A6AA4B5B9C5}"/>
              </a:ext>
            </a:extLst>
          </p:cNvPr>
          <p:cNvSpPr txBox="1"/>
          <p:nvPr/>
        </p:nvSpPr>
        <p:spPr>
          <a:xfrm>
            <a:off x="7280002" y="2665541"/>
            <a:ext cx="1213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RE" sz="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Système numérique Informatique et Réseaux</a:t>
            </a:r>
          </a:p>
          <a:p>
            <a:r>
              <a:rPr lang="fr-RE" sz="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Service Informatique aux organisations</a:t>
            </a:r>
          </a:p>
          <a:p>
            <a:r>
              <a:rPr lang="fr-RE" sz="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Economie Sociale Familiale</a:t>
            </a:r>
            <a:endParaRPr lang="fr-RE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RE" sz="900" dirty="0">
                <a:latin typeface="Calibri" panose="020F0502020204030204" pitchFamily="34" charset="0"/>
                <a:cs typeface="Calibri" panose="020F0502020204030204" pitchFamily="34" charset="0"/>
              </a:rPr>
              <a:t>- Banque Assurance</a:t>
            </a:r>
          </a:p>
          <a:p>
            <a:r>
              <a:rPr lang="fr-RE" sz="9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CEC0AC00-1058-4237-A6F8-FE7507CF2BCF}"/>
              </a:ext>
            </a:extLst>
          </p:cNvPr>
          <p:cNvSpPr/>
          <p:nvPr/>
        </p:nvSpPr>
        <p:spPr>
          <a:xfrm>
            <a:off x="2044022" y="2113868"/>
            <a:ext cx="764953" cy="677107"/>
          </a:xfrm>
          <a:prstGeom prst="rect">
            <a:avLst/>
          </a:prstGeom>
          <a:solidFill>
            <a:srgbClr val="80B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Techniques de </a:t>
            </a:r>
            <a:r>
              <a:rPr lang="fr-FR" sz="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</a:t>
            </a:r>
            <a:r>
              <a:rPr lang="fr-FR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algn="ctr"/>
            <a:r>
              <a:rPr lang="fr-FR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FR" sz="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lisation</a:t>
            </a:r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RE" sz="900" dirty="0"/>
          </a:p>
        </p:txBody>
      </p:sp>
      <p:pic>
        <p:nvPicPr>
          <p:cNvPr id="104" name="Image 103">
            <a:extLst>
              <a:ext uri="{FF2B5EF4-FFF2-40B4-BE49-F238E27FC236}">
                <a16:creationId xmlns:a16="http://schemas.microsoft.com/office/drawing/2014/main" xmlns="" id="{86960755-F9A0-4CE5-AB8A-D760C3F11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91" y="2035671"/>
            <a:ext cx="312512" cy="168105"/>
          </a:xfrm>
          <a:prstGeom prst="rect">
            <a:avLst/>
          </a:prstGeom>
          <a:ln>
            <a:noFill/>
          </a:ln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FC3F4D26-7C6B-4931-9229-6E866E377335}"/>
              </a:ext>
            </a:extLst>
          </p:cNvPr>
          <p:cNvSpPr/>
          <p:nvPr/>
        </p:nvSpPr>
        <p:spPr>
          <a:xfrm>
            <a:off x="6454938" y="3395072"/>
            <a:ext cx="782447" cy="685085"/>
          </a:xfrm>
          <a:prstGeom prst="rect">
            <a:avLst/>
          </a:prstGeom>
          <a:solidFill>
            <a:srgbClr val="80B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Technico </a:t>
            </a:r>
            <a:r>
              <a:rPr lang="fr-FR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</a:t>
            </a:r>
          </a:p>
          <a:p>
            <a:pPr algn="ctr"/>
            <a:endParaRPr lang="fr-RE" sz="9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AEC6872-B690-479F-955E-AC6E215CC49D}"/>
              </a:ext>
            </a:extLst>
          </p:cNvPr>
          <p:cNvSpPr/>
          <p:nvPr/>
        </p:nvSpPr>
        <p:spPr>
          <a:xfrm>
            <a:off x="207879" y="178477"/>
            <a:ext cx="857235" cy="1415771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fr-FR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Master</a:t>
            </a:r>
            <a:endParaRPr lang="fr-FR" sz="9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fr-FR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Info Com</a:t>
            </a:r>
          </a:p>
          <a:p>
            <a:pPr eaLnBrk="1" hangingPunct="1">
              <a:defRPr/>
            </a:pPr>
            <a:r>
              <a:rPr lang="fr-FR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Marketing, Vente</a:t>
            </a:r>
          </a:p>
          <a:p>
            <a:pPr eaLnBrk="1" hangingPunct="1">
              <a:defRPr/>
            </a:pPr>
            <a:r>
              <a:rPr lang="fr-FR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Management et administration des entreprises</a:t>
            </a:r>
          </a:p>
          <a:p>
            <a:pPr eaLnBrk="1" hangingPunct="1">
              <a:defRPr/>
            </a:pPr>
            <a:r>
              <a:rPr lang="fr-FR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GRH</a:t>
            </a:r>
          </a:p>
          <a:p>
            <a:pPr>
              <a:defRPr/>
            </a:pPr>
            <a:r>
              <a:rPr lang="fr-FR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Comptabilité</a:t>
            </a:r>
          </a:p>
          <a:p>
            <a:pPr>
              <a:defRPr/>
            </a:pPr>
            <a:r>
              <a:rPr lang="fr-FR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-…</a:t>
            </a:r>
            <a:endParaRPr lang="fr-RE" sz="900" dirty="0">
              <a:solidFill>
                <a:schemeClr val="tx1"/>
              </a:solidFill>
            </a:endParaRPr>
          </a:p>
        </p:txBody>
      </p:sp>
      <p:pic>
        <p:nvPicPr>
          <p:cNvPr id="89" name="Image 88">
            <a:extLst>
              <a:ext uri="{FF2B5EF4-FFF2-40B4-BE49-F238E27FC236}">
                <a16:creationId xmlns:a16="http://schemas.microsoft.com/office/drawing/2014/main" xmlns="" id="{6824ACC7-7D23-458E-ADF7-A2951E37F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6" y="74313"/>
            <a:ext cx="312512" cy="168105"/>
          </a:xfrm>
          <a:prstGeom prst="rect">
            <a:avLst/>
          </a:prstGeom>
        </p:spPr>
      </p:pic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D51BE08C-8CAB-4E71-AF56-2364BECF5FF1}"/>
              </a:ext>
            </a:extLst>
          </p:cNvPr>
          <p:cNvSpPr/>
          <p:nvPr/>
        </p:nvSpPr>
        <p:spPr>
          <a:xfrm>
            <a:off x="198318" y="1664376"/>
            <a:ext cx="857236" cy="2457187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Licence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- Info 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- Economie et Gestion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- AES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- 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9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9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>
              <a:defRPr/>
            </a:pPr>
            <a:endParaRPr lang="fr-RE" sz="900" dirty="0">
              <a:solidFill>
                <a:schemeClr val="tx1"/>
              </a:solidFill>
            </a:endParaRPr>
          </a:p>
        </p:txBody>
      </p:sp>
      <p:pic>
        <p:nvPicPr>
          <p:cNvPr id="90" name="Image 89">
            <a:extLst>
              <a:ext uri="{FF2B5EF4-FFF2-40B4-BE49-F238E27FC236}">
                <a16:creationId xmlns:a16="http://schemas.microsoft.com/office/drawing/2014/main" xmlns="" id="{48734D57-B782-4D5E-ADD4-DC141F960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6" y="1628462"/>
            <a:ext cx="312512" cy="168105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8BD5D832-5B34-4526-89E6-6DAF4FF8C0BF}"/>
              </a:ext>
            </a:extLst>
          </p:cNvPr>
          <p:cNvSpPr/>
          <p:nvPr/>
        </p:nvSpPr>
        <p:spPr>
          <a:xfrm>
            <a:off x="3850376" y="1673763"/>
            <a:ext cx="4552859" cy="640642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Licence Pro</a:t>
            </a:r>
            <a:endParaRPr lang="fr-FR" sz="9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31597566-2954-4026-9B8A-191DD47A2CFD}"/>
              </a:ext>
            </a:extLst>
          </p:cNvPr>
          <p:cNvSpPr/>
          <p:nvPr/>
        </p:nvSpPr>
        <p:spPr>
          <a:xfrm>
            <a:off x="3849515" y="4698587"/>
            <a:ext cx="1911403" cy="790768"/>
          </a:xfrm>
          <a:prstGeom prst="rect">
            <a:avLst/>
          </a:prstGeom>
          <a:solidFill>
            <a:srgbClr val="80B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TERMINALE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Mercatique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1BB19EB4-64E7-4853-9C84-10D5587D0382}"/>
              </a:ext>
            </a:extLst>
          </p:cNvPr>
          <p:cNvSpPr/>
          <p:nvPr/>
        </p:nvSpPr>
        <p:spPr>
          <a:xfrm>
            <a:off x="8350059" y="4691761"/>
            <a:ext cx="1911403" cy="7907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TERMINALE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Systèmes d’Information de Gestion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xmlns="" id="{D32DE69A-C0EB-4F27-8D2F-B03F1E2EEB1B}"/>
              </a:ext>
            </a:extLst>
          </p:cNvPr>
          <p:cNvSpPr/>
          <p:nvPr/>
        </p:nvSpPr>
        <p:spPr>
          <a:xfrm>
            <a:off x="8455097" y="3213621"/>
            <a:ext cx="667236" cy="8910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Classe Préparatoire aux Etudes Supérieures</a:t>
            </a:r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xmlns="" id="{0D869E7C-AA38-4FE2-8B70-8D36BA96C6A3}"/>
              </a:ext>
            </a:extLst>
          </p:cNvPr>
          <p:cNvSpPr/>
          <p:nvPr/>
        </p:nvSpPr>
        <p:spPr>
          <a:xfrm>
            <a:off x="9162125" y="3209510"/>
            <a:ext cx="654394" cy="8910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Classe Préparatoire aux Grandes Ecoles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1" name="Image 150">
            <a:extLst>
              <a:ext uri="{FF2B5EF4-FFF2-40B4-BE49-F238E27FC236}">
                <a16:creationId xmlns:a16="http://schemas.microsoft.com/office/drawing/2014/main" xmlns="" id="{59FCC7A8-3462-4945-913C-754DB455F5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821" y="3169036"/>
            <a:ext cx="312512" cy="168105"/>
          </a:xfrm>
          <a:prstGeom prst="rect">
            <a:avLst/>
          </a:prstGeom>
        </p:spPr>
      </p:pic>
      <p:pic>
        <p:nvPicPr>
          <p:cNvPr id="152" name="Image 151">
            <a:extLst>
              <a:ext uri="{FF2B5EF4-FFF2-40B4-BE49-F238E27FC236}">
                <a16:creationId xmlns:a16="http://schemas.microsoft.com/office/drawing/2014/main" xmlns="" id="{73D4013C-2BF1-4588-AE5E-42B586ED6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677" y="3157338"/>
            <a:ext cx="312512" cy="168105"/>
          </a:xfrm>
          <a:prstGeom prst="rect">
            <a:avLst/>
          </a:prstGeom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2F526979-4AE4-4446-BD22-15E6091AB732}"/>
              </a:ext>
            </a:extLst>
          </p:cNvPr>
          <p:cNvSpPr/>
          <p:nvPr/>
        </p:nvSpPr>
        <p:spPr>
          <a:xfrm>
            <a:off x="9848483" y="1673763"/>
            <a:ext cx="611364" cy="2430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DCG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Diplôme de </a:t>
            </a:r>
            <a:r>
              <a:rPr kumimoji="0" lang="fr-FR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Compta-bilité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de Gestion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4" name="Image 153">
            <a:extLst>
              <a:ext uri="{FF2B5EF4-FFF2-40B4-BE49-F238E27FC236}">
                <a16:creationId xmlns:a16="http://schemas.microsoft.com/office/drawing/2014/main" xmlns="" id="{77F86875-EBA8-4630-916F-C6C64F17D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139" y="1642957"/>
            <a:ext cx="312512" cy="168105"/>
          </a:xfrm>
          <a:prstGeom prst="rect">
            <a:avLst/>
          </a:prstGeom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D5B7E343-1FF1-46AE-9833-8B281377B449}"/>
              </a:ext>
            </a:extLst>
          </p:cNvPr>
          <p:cNvSpPr/>
          <p:nvPr/>
        </p:nvSpPr>
        <p:spPr>
          <a:xfrm>
            <a:off x="10527466" y="4179640"/>
            <a:ext cx="1630667" cy="307777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ECOLES</a:t>
            </a:r>
            <a:endParaRPr lang="fr-FR" sz="9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ZoneTexte 69">
            <a:extLst>
              <a:ext uri="{FF2B5EF4-FFF2-40B4-BE49-F238E27FC236}">
                <a16:creationId xmlns:a16="http://schemas.microsoft.com/office/drawing/2014/main" xmlns="" id="{52A7DE92-46D2-408A-8AF3-1725A0F19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77" y="4182163"/>
            <a:ext cx="3594390" cy="307777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cs typeface="Calibri" panose="020F0502020204030204" pitchFamily="34" charset="0"/>
              </a:rPr>
              <a:t>UNIVERSITE</a:t>
            </a:r>
          </a:p>
        </p:txBody>
      </p:sp>
      <p:sp>
        <p:nvSpPr>
          <p:cNvPr id="76" name="Flèche à angle droit 33">
            <a:extLst>
              <a:ext uri="{FF2B5EF4-FFF2-40B4-BE49-F238E27FC236}">
                <a16:creationId xmlns:a16="http://schemas.microsoft.com/office/drawing/2014/main" xmlns="" id="{ECD1419D-A157-4431-A93B-036563882A02}"/>
              </a:ext>
            </a:extLst>
          </p:cNvPr>
          <p:cNvSpPr/>
          <p:nvPr/>
        </p:nvSpPr>
        <p:spPr bwMode="auto">
          <a:xfrm rot="16200000">
            <a:off x="2334068" y="59522"/>
            <a:ext cx="412973" cy="2815599"/>
          </a:xfrm>
          <a:prstGeom prst="bentUpArrow">
            <a:avLst/>
          </a:prstGeom>
          <a:solidFill>
            <a:srgbClr val="66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AE90E3E1-DF8E-4D9C-B950-DAD5BA09600E}"/>
              </a:ext>
            </a:extLst>
          </p:cNvPr>
          <p:cNvSpPr/>
          <p:nvPr/>
        </p:nvSpPr>
        <p:spPr>
          <a:xfrm>
            <a:off x="10527466" y="1673763"/>
            <a:ext cx="556925" cy="2430948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Ecole de Gestion et de </a:t>
            </a:r>
            <a:r>
              <a:rPr kumimoji="0" lang="fr-FR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Commer-ce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8" name="Image 77">
            <a:extLst>
              <a:ext uri="{FF2B5EF4-FFF2-40B4-BE49-F238E27FC236}">
                <a16:creationId xmlns:a16="http://schemas.microsoft.com/office/drawing/2014/main" xmlns="" id="{4D7FE057-9B45-4E5C-90C6-5DE81146D7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14" y="1642957"/>
            <a:ext cx="312512" cy="168105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6999B554-5D99-4038-86A9-EDC90C9B9EE8}"/>
              </a:ext>
            </a:extLst>
          </p:cNvPr>
          <p:cNvSpPr/>
          <p:nvPr/>
        </p:nvSpPr>
        <p:spPr>
          <a:xfrm>
            <a:off x="11127523" y="242418"/>
            <a:ext cx="264366" cy="3864339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1" name="Image 80">
            <a:extLst>
              <a:ext uri="{FF2B5EF4-FFF2-40B4-BE49-F238E27FC236}">
                <a16:creationId xmlns:a16="http://schemas.microsoft.com/office/drawing/2014/main" xmlns="" id="{F65B9BE5-2A53-42D4-AEFA-B8E33BD03D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082" y="242418"/>
            <a:ext cx="312512" cy="168105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06BFD316-DD7E-44B3-AD0F-1B4455EAC84B}"/>
              </a:ext>
            </a:extLst>
          </p:cNvPr>
          <p:cNvSpPr/>
          <p:nvPr/>
        </p:nvSpPr>
        <p:spPr>
          <a:xfrm rot="16200000">
            <a:off x="10458303" y="2651381"/>
            <a:ext cx="2430951" cy="46748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Ecole de commerce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7C15A9F1-4CD9-437A-A059-10301A35D9AB}"/>
              </a:ext>
            </a:extLst>
          </p:cNvPr>
          <p:cNvSpPr/>
          <p:nvPr/>
        </p:nvSpPr>
        <p:spPr>
          <a:xfrm rot="16200000">
            <a:off x="11047569" y="732992"/>
            <a:ext cx="1266475" cy="45343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Ecole de commerce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C8EF6C81-67B1-43D6-85AE-F4FC84113CE5}"/>
              </a:ext>
            </a:extLst>
          </p:cNvPr>
          <p:cNvSpPr txBox="1"/>
          <p:nvPr/>
        </p:nvSpPr>
        <p:spPr>
          <a:xfrm>
            <a:off x="11845460" y="380415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RE" dirty="0"/>
              <a:t>…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xmlns="" id="{2FC35F2C-31C6-4F80-9E71-2CE283387FE6}"/>
              </a:ext>
            </a:extLst>
          </p:cNvPr>
          <p:cNvSpPr txBox="1"/>
          <p:nvPr/>
        </p:nvSpPr>
        <p:spPr>
          <a:xfrm>
            <a:off x="-2969" y="18564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Et après mon bac STMG </a:t>
            </a:r>
            <a:r>
              <a:rPr lang="fr-F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fr-FR" sz="105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7" name="Text Box 4">
            <a:extLst>
              <a:ext uri="{FF2B5EF4-FFF2-40B4-BE49-F238E27FC236}">
                <a16:creationId xmlns:a16="http://schemas.microsoft.com/office/drawing/2014/main" xmlns="" id="{7828609F-DA15-4685-8619-FDF4450A5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394" y="6457307"/>
            <a:ext cx="1846665" cy="343228"/>
          </a:xfrm>
          <a:prstGeom prst="rect">
            <a:avLst/>
          </a:prstGeom>
          <a:solidFill>
            <a:srgbClr val="FFDE93"/>
          </a:solidFill>
          <a:ln>
            <a:noFill/>
          </a:ln>
          <a:effectLst/>
        </p:spPr>
        <p:txBody>
          <a:bodyPr anchor="ctr"/>
          <a:lstStyle>
            <a:defPPr>
              <a:defRPr lang="fr-FR"/>
            </a:defPPr>
            <a:lvl1pPr algn="ctr">
              <a:spcBef>
                <a:spcPct val="50000"/>
              </a:spcBef>
              <a:defRPr sz="18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fr-FR" altLang="fr-F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(OPTION MANAGEMENT)</a:t>
            </a:r>
            <a:endParaRPr lang="fr-FR" altLang="fr-FR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95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3C527B6-61A4-4847-AC2F-EC0560BA88B9}"/>
              </a:ext>
            </a:extLst>
          </p:cNvPr>
          <p:cNvSpPr txBox="1"/>
          <p:nvPr/>
        </p:nvSpPr>
        <p:spPr>
          <a:xfrm>
            <a:off x="391556" y="920621"/>
            <a:ext cx="974259" cy="50167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8000" b="1" dirty="0">
                <a:solidFill>
                  <a:srgbClr val="8164D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  <a:p>
            <a:pPr algn="ctr"/>
            <a:r>
              <a:rPr lang="fr-FR" sz="8000" b="1" dirty="0">
                <a:solidFill>
                  <a:srgbClr val="8164D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  <a:p>
            <a:pPr algn="ctr"/>
            <a:r>
              <a:rPr lang="fr-FR" sz="8000" b="1" dirty="0">
                <a:solidFill>
                  <a:srgbClr val="8164D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</a:p>
          <a:p>
            <a:pPr algn="ctr"/>
            <a:r>
              <a:rPr lang="fr-FR" sz="8000" b="1" dirty="0">
                <a:solidFill>
                  <a:srgbClr val="8164D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endParaRPr lang="fr-FR" sz="4000" b="1" dirty="0">
              <a:solidFill>
                <a:srgbClr val="8164D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2611CF1-D901-4599-8892-67885CF1C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71" y="1255189"/>
            <a:ext cx="7539227" cy="434762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609FDC68-CDBF-488D-974E-87A11AD74DB6}"/>
              </a:ext>
            </a:extLst>
          </p:cNvPr>
          <p:cNvSpPr txBox="1"/>
          <p:nvPr/>
        </p:nvSpPr>
        <p:spPr>
          <a:xfrm>
            <a:off x="1365815" y="920621"/>
            <a:ext cx="15867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latin typeface="Aharoni" panose="02010803020104030203" pitchFamily="2" charset="-79"/>
                <a:cs typeface="Aharoni" panose="02010803020104030203" pitchFamily="2" charset="-79"/>
              </a:rPr>
              <a:t>……      ……</a:t>
            </a:r>
            <a:endParaRPr lang="fr-FR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541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4220FFA-36F8-42DB-AFE9-21F7B3DA8D96}"/>
              </a:ext>
            </a:extLst>
          </p:cNvPr>
          <p:cNvSpPr/>
          <p:nvPr/>
        </p:nvSpPr>
        <p:spPr>
          <a:xfrm flipH="1">
            <a:off x="0" y="0"/>
            <a:ext cx="12192000" cy="6400800"/>
          </a:xfrm>
          <a:prstGeom prst="rect">
            <a:avLst/>
          </a:prstGeom>
          <a:blipFill dpi="0" rotWithShape="1">
            <a:blip r:embed="rId2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3C527B6-61A4-4847-AC2F-EC0560BA88B9}"/>
              </a:ext>
            </a:extLst>
          </p:cNvPr>
          <p:cNvSpPr txBox="1"/>
          <p:nvPr/>
        </p:nvSpPr>
        <p:spPr>
          <a:xfrm>
            <a:off x="368409" y="920621"/>
            <a:ext cx="10974785" cy="50167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fr-FR" sz="8000" b="1" dirty="0">
                <a:solidFill>
                  <a:srgbClr val="8164D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fr-FR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ciences et</a:t>
            </a:r>
          </a:p>
          <a:p>
            <a:r>
              <a:rPr lang="fr-FR" sz="8000" b="1" dirty="0">
                <a:solidFill>
                  <a:srgbClr val="8164D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fr-FR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echnologie du</a:t>
            </a:r>
          </a:p>
          <a:p>
            <a:r>
              <a:rPr lang="fr-FR" sz="8000" b="1" dirty="0">
                <a:solidFill>
                  <a:srgbClr val="8164D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fr-FR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anagement et de la</a:t>
            </a:r>
          </a:p>
          <a:p>
            <a:r>
              <a:rPr lang="fr-FR" sz="8000" b="1" dirty="0">
                <a:solidFill>
                  <a:srgbClr val="8164D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fr-FR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estion</a:t>
            </a:r>
            <a:endParaRPr lang="fr-FR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285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3C527B6-61A4-4847-AC2F-EC0560BA88B9}"/>
              </a:ext>
            </a:extLst>
          </p:cNvPr>
          <p:cNvSpPr txBox="1"/>
          <p:nvPr/>
        </p:nvSpPr>
        <p:spPr>
          <a:xfrm>
            <a:off x="3848583" y="240679"/>
            <a:ext cx="8343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Concrètement, au lycée ça donne quoi </a:t>
            </a:r>
            <a:r>
              <a:rPr lang="fr-FR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r>
              <a:rPr lang="fr-FR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fr-FR" sz="1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539BDE3-3E32-4346-8D87-60B97A15B79E}"/>
              </a:ext>
            </a:extLst>
          </p:cNvPr>
          <p:cNvSpPr txBox="1"/>
          <p:nvPr/>
        </p:nvSpPr>
        <p:spPr>
          <a:xfrm>
            <a:off x="3992880" y="1442793"/>
            <a:ext cx="359664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2400" b="1" i="0" dirty="0">
                <a:solidFill>
                  <a:srgbClr val="8164DC"/>
                </a:solidFill>
                <a:effectLst/>
              </a:rPr>
              <a:t>PREMIÈRE</a:t>
            </a:r>
            <a:endParaRPr lang="fr-FR" sz="1900" b="1" i="0" dirty="0">
              <a:solidFill>
                <a:srgbClr val="8164DC"/>
              </a:solidFill>
              <a:effectLst/>
            </a:endParaRPr>
          </a:p>
          <a:p>
            <a:pPr algn="l" fontAlgn="base"/>
            <a:endParaRPr lang="fr-FR" sz="1900" b="1" i="0" dirty="0">
              <a:solidFill>
                <a:srgbClr val="29B29B"/>
              </a:solidFill>
              <a:effectLst/>
            </a:endParaRPr>
          </a:p>
          <a:p>
            <a:pPr algn="l" fontAlgn="base"/>
            <a:r>
              <a:rPr lang="fr-FR" sz="1900" b="0" i="0" u="sng" dirty="0">
                <a:effectLst/>
              </a:rPr>
              <a:t>Enseignements communs</a:t>
            </a:r>
            <a:r>
              <a:rPr lang="fr-FR" sz="1900" b="0" i="0" dirty="0">
                <a:effectLst/>
              </a:rPr>
              <a:t> : </a:t>
            </a:r>
          </a:p>
          <a:p>
            <a:pPr fontAlgn="base"/>
            <a:r>
              <a:rPr lang="fr-FR" sz="1900" dirty="0"/>
              <a:t>- </a:t>
            </a:r>
            <a:r>
              <a:rPr lang="fr-FR" sz="1900" b="0" i="0" dirty="0">
                <a:effectLst/>
              </a:rPr>
              <a:t>Mathématiques</a:t>
            </a:r>
          </a:p>
          <a:p>
            <a:pPr algn="l" fontAlgn="base"/>
            <a:r>
              <a:rPr lang="fr-FR" sz="1900" b="0" i="0" dirty="0">
                <a:effectLst/>
              </a:rPr>
              <a:t>- Français 	</a:t>
            </a:r>
            <a:br>
              <a:rPr lang="fr-FR" sz="1900" b="0" i="0" dirty="0">
                <a:effectLst/>
              </a:rPr>
            </a:br>
            <a:r>
              <a:rPr lang="fr-FR" sz="1900" b="0" i="0" dirty="0">
                <a:effectLst/>
              </a:rPr>
              <a:t>- Histoire-Géographie </a:t>
            </a:r>
            <a:br>
              <a:rPr lang="fr-FR" sz="1900" b="0" i="0" dirty="0">
                <a:effectLst/>
              </a:rPr>
            </a:br>
            <a:r>
              <a:rPr lang="fr-FR" sz="1900" b="0" i="0" dirty="0">
                <a:effectLst/>
              </a:rPr>
              <a:t>- Enseignement moral et civique</a:t>
            </a:r>
            <a:br>
              <a:rPr lang="fr-FR" sz="1900" b="0" i="0" dirty="0">
                <a:effectLst/>
              </a:rPr>
            </a:br>
            <a:r>
              <a:rPr lang="fr-FR" sz="1900" b="0" i="0" dirty="0">
                <a:effectLst/>
              </a:rPr>
              <a:t>- Langues vivantes A et B + ETLV </a:t>
            </a:r>
          </a:p>
          <a:p>
            <a:pPr algn="l" fontAlgn="base"/>
            <a:r>
              <a:rPr lang="fr-FR" sz="1900" dirty="0"/>
              <a:t>- </a:t>
            </a:r>
            <a:r>
              <a:rPr lang="fr-FR" sz="1900" b="0" i="0" dirty="0">
                <a:effectLst/>
              </a:rPr>
              <a:t>EPS </a:t>
            </a:r>
            <a:br>
              <a:rPr lang="fr-FR" sz="1900" b="0" i="0" dirty="0">
                <a:effectLst/>
              </a:rPr>
            </a:br>
            <a:endParaRPr lang="fr-FR" sz="1900" b="0" i="0" dirty="0">
              <a:effectLst/>
            </a:endParaRPr>
          </a:p>
          <a:p>
            <a:pPr algn="l" fontAlgn="base"/>
            <a:r>
              <a:rPr lang="fr-FR" sz="1900" b="0" i="0" u="sng" dirty="0">
                <a:effectLst/>
              </a:rPr>
              <a:t>Enseignements de spécialités </a:t>
            </a:r>
            <a:r>
              <a:rPr lang="fr-FR" sz="1900" b="0" i="0" dirty="0">
                <a:effectLst/>
              </a:rPr>
              <a:t>:</a:t>
            </a:r>
          </a:p>
          <a:p>
            <a:pPr algn="l" fontAlgn="base"/>
            <a:r>
              <a:rPr lang="fr-FR" sz="1900" dirty="0"/>
              <a:t>- S</a:t>
            </a:r>
            <a:r>
              <a:rPr lang="fr-FR" sz="1900" b="0" i="0" dirty="0">
                <a:effectLst/>
              </a:rPr>
              <a:t>ciences de Gestion et Numérique </a:t>
            </a:r>
            <a:br>
              <a:rPr lang="fr-FR" sz="1900" b="0" i="0" dirty="0">
                <a:effectLst/>
              </a:rPr>
            </a:br>
            <a:r>
              <a:rPr lang="fr-FR" sz="1900" b="0" i="0" dirty="0">
                <a:effectLst/>
              </a:rPr>
              <a:t>- Management </a:t>
            </a:r>
            <a:br>
              <a:rPr lang="fr-FR" sz="1900" b="0" i="0" dirty="0">
                <a:effectLst/>
              </a:rPr>
            </a:br>
            <a:r>
              <a:rPr lang="fr-FR" sz="1900" b="0" i="0" dirty="0">
                <a:effectLst/>
              </a:rPr>
              <a:t>- </a:t>
            </a:r>
            <a:r>
              <a:rPr lang="fr-FR" sz="1900" dirty="0"/>
              <a:t>D</a:t>
            </a:r>
            <a:r>
              <a:rPr lang="fr-FR" sz="1900" b="0" i="0" dirty="0">
                <a:effectLst/>
              </a:rPr>
              <a:t>roit et Economie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0CC5183-E9ED-414A-82B5-B89498FD4F46}"/>
              </a:ext>
            </a:extLst>
          </p:cNvPr>
          <p:cNvSpPr txBox="1"/>
          <p:nvPr/>
        </p:nvSpPr>
        <p:spPr>
          <a:xfrm>
            <a:off x="8247980" y="1429624"/>
            <a:ext cx="3944019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2400" b="1" i="0" dirty="0">
                <a:solidFill>
                  <a:srgbClr val="8164DC"/>
                </a:solidFill>
                <a:effectLst/>
              </a:rPr>
              <a:t>TERMINALE</a:t>
            </a:r>
            <a:endParaRPr lang="fr-FR" sz="1900" b="1" i="0" dirty="0">
              <a:solidFill>
                <a:srgbClr val="8164DC"/>
              </a:solidFill>
              <a:effectLst/>
            </a:endParaRPr>
          </a:p>
          <a:p>
            <a:pPr algn="l" fontAlgn="base"/>
            <a:endParaRPr lang="fr-FR" sz="1900" b="1" i="0" dirty="0">
              <a:solidFill>
                <a:srgbClr val="29B29B"/>
              </a:solidFill>
              <a:effectLst/>
            </a:endParaRPr>
          </a:p>
          <a:p>
            <a:pPr algn="l" fontAlgn="base"/>
            <a:r>
              <a:rPr lang="fr-FR" sz="1900" b="0" i="0" u="sng" dirty="0">
                <a:effectLst/>
              </a:rPr>
              <a:t>Enseignements communs</a:t>
            </a:r>
            <a:r>
              <a:rPr lang="fr-FR" sz="1900" b="0" i="0" dirty="0">
                <a:effectLst/>
              </a:rPr>
              <a:t> : </a:t>
            </a:r>
          </a:p>
          <a:p>
            <a:pPr fontAlgn="base"/>
            <a:r>
              <a:rPr lang="fr-FR" sz="1900" dirty="0"/>
              <a:t>- </a:t>
            </a:r>
            <a:r>
              <a:rPr lang="fr-FR" sz="1900" b="0" i="0" dirty="0">
                <a:effectLst/>
              </a:rPr>
              <a:t>Mathématiques</a:t>
            </a:r>
          </a:p>
          <a:p>
            <a:pPr algn="l" fontAlgn="base"/>
            <a:r>
              <a:rPr lang="fr-FR" sz="1900" b="0" i="0" dirty="0">
                <a:effectLst/>
              </a:rPr>
              <a:t>- Philosophie 	</a:t>
            </a:r>
            <a:br>
              <a:rPr lang="fr-FR" sz="1900" b="0" i="0" dirty="0">
                <a:effectLst/>
              </a:rPr>
            </a:br>
            <a:r>
              <a:rPr lang="fr-FR" sz="1900" b="0" i="0" dirty="0">
                <a:effectLst/>
              </a:rPr>
              <a:t>- Histoire-Géographie </a:t>
            </a:r>
            <a:br>
              <a:rPr lang="fr-FR" sz="1900" b="0" i="0" dirty="0">
                <a:effectLst/>
              </a:rPr>
            </a:br>
            <a:r>
              <a:rPr lang="fr-FR" sz="1900" b="0" i="0" dirty="0">
                <a:effectLst/>
              </a:rPr>
              <a:t>- Enseignement moral et civique</a:t>
            </a:r>
            <a:br>
              <a:rPr lang="fr-FR" sz="1900" b="0" i="0" dirty="0">
                <a:effectLst/>
              </a:rPr>
            </a:br>
            <a:r>
              <a:rPr lang="fr-FR" sz="1900" b="0" i="0" dirty="0">
                <a:effectLst/>
              </a:rPr>
              <a:t>- Langues vivantes A et B + ETLV </a:t>
            </a:r>
          </a:p>
          <a:p>
            <a:pPr algn="l" fontAlgn="base"/>
            <a:r>
              <a:rPr lang="fr-FR" sz="1900" dirty="0"/>
              <a:t>- </a:t>
            </a:r>
            <a:r>
              <a:rPr lang="fr-FR" sz="1900" b="0" i="0" dirty="0">
                <a:effectLst/>
              </a:rPr>
              <a:t>EPS </a:t>
            </a:r>
            <a:br>
              <a:rPr lang="fr-FR" sz="1900" b="0" i="0" dirty="0">
                <a:effectLst/>
              </a:rPr>
            </a:br>
            <a:endParaRPr lang="fr-FR" sz="1900" b="0" i="0" dirty="0">
              <a:effectLst/>
            </a:endParaRPr>
          </a:p>
          <a:p>
            <a:pPr algn="l" fontAlgn="base"/>
            <a:r>
              <a:rPr lang="fr-FR" sz="1900" b="0" i="0" u="sng" dirty="0">
                <a:effectLst/>
              </a:rPr>
              <a:t>Enseignements de spécialités </a:t>
            </a:r>
            <a:r>
              <a:rPr lang="fr-FR" sz="1900" b="0" i="0" dirty="0">
                <a:effectLst/>
              </a:rPr>
              <a:t>:</a:t>
            </a:r>
          </a:p>
          <a:p>
            <a:pPr algn="l" fontAlgn="base"/>
            <a:r>
              <a:rPr lang="fr-FR" sz="1900" dirty="0"/>
              <a:t>- </a:t>
            </a:r>
            <a:r>
              <a:rPr lang="fr-FR" sz="1900" b="0" i="0" dirty="0">
                <a:effectLst/>
              </a:rPr>
              <a:t>Management,</a:t>
            </a:r>
            <a:r>
              <a:rPr lang="fr-FR" sz="1900" dirty="0"/>
              <a:t> S</a:t>
            </a:r>
            <a:r>
              <a:rPr lang="fr-FR" sz="1900" b="0" i="0" dirty="0">
                <a:effectLst/>
              </a:rPr>
              <a:t>ciences de Gestion et Numérique</a:t>
            </a:r>
            <a:r>
              <a:rPr lang="fr-FR" sz="1900" dirty="0"/>
              <a:t> </a:t>
            </a:r>
          </a:p>
          <a:p>
            <a:pPr algn="l" fontAlgn="base"/>
            <a:r>
              <a:rPr lang="fr-FR" sz="1900" b="0" i="0" dirty="0">
                <a:effectLst/>
              </a:rPr>
              <a:t>OPTION Mercatique / RH et Com / Gestion Finance / (SIG)</a:t>
            </a:r>
            <a:br>
              <a:rPr lang="fr-FR" sz="1900" b="0" i="0" dirty="0">
                <a:effectLst/>
              </a:rPr>
            </a:br>
            <a:r>
              <a:rPr lang="fr-FR" sz="1900" b="0" i="0" dirty="0">
                <a:effectLst/>
              </a:rPr>
              <a:t>- </a:t>
            </a:r>
            <a:r>
              <a:rPr lang="fr-FR" sz="1900" dirty="0"/>
              <a:t>D</a:t>
            </a:r>
            <a:r>
              <a:rPr lang="fr-FR" sz="1900" b="0" i="0" dirty="0">
                <a:effectLst/>
              </a:rPr>
              <a:t>roit et Economie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xmlns="" id="{B1DFB251-EB8D-42ED-A05C-B370214C52AD}"/>
              </a:ext>
            </a:extLst>
          </p:cNvPr>
          <p:cNvSpPr/>
          <p:nvPr/>
        </p:nvSpPr>
        <p:spPr>
          <a:xfrm>
            <a:off x="7590737" y="4942652"/>
            <a:ext cx="657243" cy="755872"/>
          </a:xfrm>
          <a:prstGeom prst="rightArrow">
            <a:avLst/>
          </a:prstGeom>
          <a:solidFill>
            <a:srgbClr val="FF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9A1ED767-7CCA-4932-A49E-66B83C76D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94" r="8274"/>
          <a:stretch/>
        </p:blipFill>
        <p:spPr>
          <a:xfrm>
            <a:off x="0" y="0"/>
            <a:ext cx="3848583" cy="6858000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xmlns="" id="{80666E41-BBDB-40BE-BBB0-C19D5A30708B}"/>
              </a:ext>
            </a:extLst>
          </p:cNvPr>
          <p:cNvSpPr/>
          <p:nvPr/>
        </p:nvSpPr>
        <p:spPr>
          <a:xfrm>
            <a:off x="7590736" y="2769474"/>
            <a:ext cx="657243" cy="755872"/>
          </a:xfrm>
          <a:prstGeom prst="rightArrow">
            <a:avLst/>
          </a:prstGeom>
          <a:solidFill>
            <a:srgbClr val="F99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 dirty="0"/>
          </a:p>
        </p:txBody>
      </p:sp>
    </p:spTree>
    <p:extLst>
      <p:ext uri="{BB962C8B-B14F-4D97-AF65-F5344CB8AC3E}">
        <p14:creationId xmlns:p14="http://schemas.microsoft.com/office/powerpoint/2010/main" val="110284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3C527B6-61A4-4847-AC2F-EC0560BA88B9}"/>
              </a:ext>
            </a:extLst>
          </p:cNvPr>
          <p:cNvSpPr txBox="1"/>
          <p:nvPr/>
        </p:nvSpPr>
        <p:spPr>
          <a:xfrm>
            <a:off x="1" y="24067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Le management c’est quoi </a:t>
            </a:r>
            <a:r>
              <a:rPr lang="fr-FR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r>
              <a:rPr lang="fr-FR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fr-FR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1762BC8D-B2D1-4AE3-82A6-4F7763C91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8"/>
          <a:stretch/>
        </p:blipFill>
        <p:spPr>
          <a:xfrm>
            <a:off x="5443" y="4539201"/>
            <a:ext cx="4310742" cy="231879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7ABE610-8366-4CAD-BC6D-D33385DC9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42" y="4532348"/>
            <a:ext cx="4795157" cy="232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0D0E7175-EE2A-4C67-AE0D-44AC50331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188" y="4539792"/>
            <a:ext cx="3559629" cy="23182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62BD47B-B864-4A76-9A5D-9BF86E2B2353}"/>
              </a:ext>
            </a:extLst>
          </p:cNvPr>
          <p:cNvSpPr/>
          <p:nvPr/>
        </p:nvSpPr>
        <p:spPr>
          <a:xfrm>
            <a:off x="2160814" y="3001730"/>
            <a:ext cx="3130659" cy="1031051"/>
          </a:xfrm>
          <a:prstGeom prst="rect">
            <a:avLst/>
          </a:prstGeom>
          <a:solidFill>
            <a:srgbClr val="FBBB5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MÉTIERS DU TERTIAIRE</a:t>
            </a:r>
          </a:p>
          <a:p>
            <a:pPr algn="ctr">
              <a:defRPr/>
            </a:pPr>
            <a:r>
              <a:rPr lang="fr-FR" dirty="0"/>
              <a:t>76 % des emplois INSEE 2020</a:t>
            </a:r>
          </a:p>
          <a:p>
            <a:pPr algn="ctr">
              <a:defRPr/>
            </a:pPr>
            <a:r>
              <a:rPr lang="fr-FR" sz="1900" dirty="0">
                <a:latin typeface="Calibri" pitchFamily="34" charset="0"/>
                <a:cs typeface="Calibri" pitchFamily="34" charset="0"/>
              </a:rPr>
              <a:t>85% des emplois à la Réunion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A1B12B5-A407-4075-BCC2-EF81BDB0900A}"/>
              </a:ext>
            </a:extLst>
          </p:cNvPr>
          <p:cNvSpPr/>
          <p:nvPr/>
        </p:nvSpPr>
        <p:spPr>
          <a:xfrm>
            <a:off x="7087012" y="3365623"/>
            <a:ext cx="3595242" cy="461665"/>
          </a:xfrm>
          <a:prstGeom prst="rect">
            <a:avLst/>
          </a:prstGeom>
          <a:solidFill>
            <a:srgbClr val="FDF75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DÉCISIONS STRATÉGIQUES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B040D70-2AF4-4C5F-AEE7-64EF847D7FC9}"/>
              </a:ext>
            </a:extLst>
          </p:cNvPr>
          <p:cNvSpPr/>
          <p:nvPr/>
        </p:nvSpPr>
        <p:spPr>
          <a:xfrm rot="154517">
            <a:off x="6622908" y="1388644"/>
            <a:ext cx="3544888" cy="1200329"/>
          </a:xfrm>
          <a:prstGeom prst="rect">
            <a:avLst/>
          </a:prstGeom>
          <a:solidFill>
            <a:srgbClr val="23B8E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ÉTUDE DES ORGANISATIONS ET DE LEUR FONCTIONNEMENT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F4C2736-BFFD-47CD-AD4A-6FA88980E9E8}"/>
              </a:ext>
            </a:extLst>
          </p:cNvPr>
          <p:cNvSpPr/>
          <p:nvPr/>
        </p:nvSpPr>
        <p:spPr>
          <a:xfrm rot="21419312">
            <a:off x="807532" y="1573311"/>
            <a:ext cx="3508653" cy="830997"/>
          </a:xfrm>
          <a:prstGeom prst="rect">
            <a:avLst/>
          </a:prstGeom>
          <a:solidFill>
            <a:srgbClr val="EB548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MANAGER = DIRIGER UNE </a:t>
            </a:r>
          </a:p>
          <a:p>
            <a:pPr eaLnBrk="1" hangingPunct="1">
              <a:defRPr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ENTREPRISE, UNE ÉQUIPE</a:t>
            </a:r>
          </a:p>
        </p:txBody>
      </p:sp>
    </p:spTree>
    <p:extLst>
      <p:ext uri="{BB962C8B-B14F-4D97-AF65-F5344CB8AC3E}">
        <p14:creationId xmlns:p14="http://schemas.microsoft.com/office/powerpoint/2010/main" val="87509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3C527B6-61A4-4847-AC2F-EC0560BA88B9}"/>
              </a:ext>
            </a:extLst>
          </p:cNvPr>
          <p:cNvSpPr txBox="1"/>
          <p:nvPr/>
        </p:nvSpPr>
        <p:spPr>
          <a:xfrm>
            <a:off x="1" y="24067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Et la Gestion c’est quoi </a:t>
            </a:r>
            <a:r>
              <a:rPr lang="fr-FR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r>
              <a:rPr lang="fr-FR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fr-FR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A1B12B5-A407-4075-BCC2-EF81BDB0900A}"/>
              </a:ext>
            </a:extLst>
          </p:cNvPr>
          <p:cNvSpPr/>
          <p:nvPr/>
        </p:nvSpPr>
        <p:spPr>
          <a:xfrm rot="247430">
            <a:off x="6392993" y="1236243"/>
            <a:ext cx="4192588" cy="461665"/>
          </a:xfrm>
          <a:prstGeom prst="rect">
            <a:avLst/>
          </a:prstGeom>
          <a:solidFill>
            <a:srgbClr val="FDF755"/>
          </a:solidFill>
          <a:ln>
            <a:solidFill>
              <a:srgbClr val="FFE7B4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DÉCISIONS OPÉRATIONNELLES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B040D70-2AF4-4C5F-AEE7-64EF847D7FC9}"/>
              </a:ext>
            </a:extLst>
          </p:cNvPr>
          <p:cNvSpPr/>
          <p:nvPr/>
        </p:nvSpPr>
        <p:spPr>
          <a:xfrm rot="196586">
            <a:off x="6750713" y="2477143"/>
            <a:ext cx="3769825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ÉVALUER LES POINTS FORTS ET FAIBLES DE L’ENTREPRISE </a:t>
            </a:r>
          </a:p>
          <a:p>
            <a:pPr algn="ctr" eaLnBrk="1" hangingPunct="1">
              <a:defRPr/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CONNAITRE LA LÉGISLATION</a:t>
            </a:r>
          </a:p>
          <a:p>
            <a:pPr algn="ctr" eaLnBrk="1" hangingPunct="1">
              <a:defRPr/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ET L’ÉCONOMIE…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D19E417-49C8-4B6A-B1E0-B173AE369A67}"/>
              </a:ext>
            </a:extLst>
          </p:cNvPr>
          <p:cNvSpPr/>
          <p:nvPr/>
        </p:nvSpPr>
        <p:spPr>
          <a:xfrm rot="21427381">
            <a:off x="1179429" y="2432462"/>
            <a:ext cx="4268217" cy="1323439"/>
          </a:xfrm>
          <a:prstGeom prst="rect">
            <a:avLst/>
          </a:prstGeom>
          <a:solidFill>
            <a:srgbClr val="80B1D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SERVICE COMMERCIAL, FINANCIER, COMPTABLE, RESSOURCES HUMAINES, COMMUNICATION, ACHATS, LOGISTIQUE…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F4C2736-BFFD-47CD-AD4A-6FA88980E9E8}"/>
              </a:ext>
            </a:extLst>
          </p:cNvPr>
          <p:cNvSpPr/>
          <p:nvPr/>
        </p:nvSpPr>
        <p:spPr>
          <a:xfrm>
            <a:off x="790883" y="1243910"/>
            <a:ext cx="4521302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GÉRER = PRENDRE DES DÉCISIONS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F32F557-320C-4B44-8DF5-8641603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7"/>
          <a:stretch/>
        </p:blipFill>
        <p:spPr>
          <a:xfrm>
            <a:off x="0" y="4532348"/>
            <a:ext cx="4316188" cy="23256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0345DBA-E110-4979-AFA3-194EAB6FF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96" y="4532348"/>
            <a:ext cx="4651304" cy="23256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C86344E-87B2-4D2F-86D9-5C16B6A5AF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22" y="4532424"/>
            <a:ext cx="3559626" cy="232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5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3C527B6-61A4-4847-AC2F-EC0560BA88B9}"/>
              </a:ext>
            </a:extLst>
          </p:cNvPr>
          <p:cNvSpPr txBox="1"/>
          <p:nvPr/>
        </p:nvSpPr>
        <p:spPr>
          <a:xfrm>
            <a:off x="1" y="24067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Et le numérique, pourquoi </a:t>
            </a:r>
            <a:r>
              <a:rPr lang="fr-FR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fr-FR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3CA4A68-1C24-4F62-9C77-52D0982412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5628" r="5549"/>
          <a:stretch/>
        </p:blipFill>
        <p:spPr>
          <a:xfrm>
            <a:off x="8540058" y="1142569"/>
            <a:ext cx="3142956" cy="22864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4AA4577-4ACC-48DA-B184-4832E3995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41" y="3859732"/>
            <a:ext cx="3429173" cy="228611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6AFA174-2579-4E13-BEBE-65D9B91EE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0" y="1134173"/>
            <a:ext cx="3429173" cy="228611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80F6A717-3F03-465C-B901-D0257F511A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80" y="3859732"/>
            <a:ext cx="3048153" cy="228611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23E0D607-904B-481F-8139-6C1BBC256B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32" y="1134173"/>
            <a:ext cx="4065267" cy="228611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97DF82FE-E0F6-43B0-A35A-1263B69090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9" y="3859732"/>
            <a:ext cx="3429173" cy="2278881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71620446-800F-48F6-AA07-8542B8597D6D}"/>
              </a:ext>
            </a:extLst>
          </p:cNvPr>
          <p:cNvSpPr txBox="1"/>
          <p:nvPr/>
        </p:nvSpPr>
        <p:spPr>
          <a:xfrm>
            <a:off x="8951976" y="6324933"/>
            <a:ext cx="3240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 en classe … </a:t>
            </a:r>
            <a:r>
              <a:rPr lang="fr-FR" sz="3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fr-FR" sz="11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615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3C527B6-61A4-4847-AC2F-EC0560BA88B9}"/>
              </a:ext>
            </a:extLst>
          </p:cNvPr>
          <p:cNvSpPr txBox="1"/>
          <p:nvPr/>
        </p:nvSpPr>
        <p:spPr>
          <a:xfrm>
            <a:off x="-2969" y="18564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Mais quel métier je peux faire plus tard </a:t>
            </a:r>
            <a:r>
              <a:rPr lang="fr-FR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fr-FR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5236D7D-429C-427A-A64B-3CF773A67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5" y="1172545"/>
            <a:ext cx="1885654" cy="28954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E92859A-2715-4287-AB4A-93B0C866A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003" y="4421907"/>
            <a:ext cx="2684142" cy="17879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FE0333A3-A534-4AA7-82A3-7DA58562E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44" y="4421907"/>
            <a:ext cx="3248660" cy="182737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F1E6FC4C-1896-415B-8C53-2686D52FF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24" y="1082072"/>
            <a:ext cx="2958385" cy="197225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8AE88B2-AA09-4105-A08E-42A9A828E2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71" y="1082073"/>
            <a:ext cx="2963774" cy="197225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AEE3A6B1-6188-4A12-97BF-BE265A6BCE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078" y="1813441"/>
            <a:ext cx="2211365" cy="1833473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2450FDBA-1C8E-4209-974E-A43B10650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0990" y="3568841"/>
            <a:ext cx="679487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Gestion Commerciale / Marketing / Communication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EF13F686-9717-43F9-950B-D1BF3D1B49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8"/>
          <a:stretch/>
        </p:blipFill>
        <p:spPr>
          <a:xfrm>
            <a:off x="9567077" y="3807048"/>
            <a:ext cx="2211365" cy="177023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153C07B7-F66D-4DED-8097-1EE2DAC3B6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5" y="4285430"/>
            <a:ext cx="2315790" cy="1788141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E7075D1-B457-45BF-869B-8530A5C21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098" y="6422211"/>
            <a:ext cx="1225309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8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Publicité – Digital – Marketing – Community manager – Achats – Evènementiel – Vendeur – Agent commercial – Import Export </a:t>
            </a:r>
          </a:p>
        </p:txBody>
      </p:sp>
    </p:spTree>
    <p:extLst>
      <p:ext uri="{BB962C8B-B14F-4D97-AF65-F5344CB8AC3E}">
        <p14:creationId xmlns:p14="http://schemas.microsoft.com/office/powerpoint/2010/main" val="79779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3C527B6-61A4-4847-AC2F-EC0560BA88B9}"/>
              </a:ext>
            </a:extLst>
          </p:cNvPr>
          <p:cNvSpPr txBox="1"/>
          <p:nvPr/>
        </p:nvSpPr>
        <p:spPr>
          <a:xfrm>
            <a:off x="-2969" y="18564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Mais quel métier je peux faire plus tard </a:t>
            </a:r>
            <a:r>
              <a:rPr lang="fr-FR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fr-FR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2450FDBA-1C8E-4209-974E-A43B10650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357" y="3568841"/>
            <a:ext cx="410215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Gestion Finance - Comptabilité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E7075D1-B457-45BF-869B-8530A5C21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906" y="6422211"/>
            <a:ext cx="974112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8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Comptabilité – Contrôleur de Gestion – Financier – Fiscaliste – Juriste en droit des affaires - Audit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0797F72-5C98-4498-923A-3BBB65C41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" y="1209651"/>
            <a:ext cx="2881002" cy="19221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4BF9CC9-66AA-4B7C-A0E6-C766A5D47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34" y="1209650"/>
            <a:ext cx="2888896" cy="192216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3B4B5144-E3AA-41AD-944F-66FE76D61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02" y="1198663"/>
            <a:ext cx="3670549" cy="19331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AB116B1-E957-4882-B109-30356C772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/>
          <a:stretch/>
        </p:blipFill>
        <p:spPr>
          <a:xfrm>
            <a:off x="1805940" y="4237437"/>
            <a:ext cx="3417570" cy="192511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ED265078-6EFF-4DE7-88F8-18C4C0B83A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74" y="4237437"/>
            <a:ext cx="4217795" cy="19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2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70_TF56160789" id="{40A74638-567A-4C9B-92AC-92262F50CE33}" vid="{4EE5C211-F92E-4B7F-99D7-2D674A6AA5E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{A58FF23B-A655-4748-B9FE-1330AEA3FE6F}tf56160789_win32</Template>
  <TotalTime>2483</TotalTime>
  <Words>510</Words>
  <Application>Microsoft Office PowerPoint</Application>
  <PresentationFormat>Grand écran</PresentationFormat>
  <Paragraphs>197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Aharoni</vt:lpstr>
      <vt:lpstr>Bookman Old Style</vt:lpstr>
      <vt:lpstr>Calibri</vt:lpstr>
      <vt:lpstr>Expressway</vt:lpstr>
      <vt:lpstr>Franklin Gothic Book</vt:lpstr>
      <vt:lpstr>Times New Roman</vt:lpstr>
      <vt:lpstr>1_RetrospectVTI</vt:lpstr>
      <vt:lpstr>BAC STMG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Rentrée 2021-2022</dc:title>
  <dc:creator>d'Abbadie Mandarine</dc:creator>
  <cp:lastModifiedBy>KARINE GUITON</cp:lastModifiedBy>
  <cp:revision>37</cp:revision>
  <dcterms:created xsi:type="dcterms:W3CDTF">2021-08-15T05:08:31Z</dcterms:created>
  <dcterms:modified xsi:type="dcterms:W3CDTF">2022-11-19T05:11:35Z</dcterms:modified>
</cp:coreProperties>
</file>